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56" r:id="rId11"/>
    <p:sldId id="257" r:id="rId12"/>
    <p:sldId id="272" r:id="rId13"/>
    <p:sldId id="270" r:id="rId14"/>
    <p:sldId id="271" r:id="rId15"/>
    <p:sldId id="273" r:id="rId16"/>
    <p:sldId id="276" r:id="rId17"/>
    <p:sldId id="274" r:id="rId18"/>
    <p:sldId id="275" r:id="rId19"/>
    <p:sldId id="260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6600"/>
    <a:srgbClr val="669900"/>
    <a:srgbClr val="0066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33B7E-86FD-4033-A07D-FE845043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FEEA6-3C09-476A-B00A-A730FCCF0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D4459-AF8F-4703-A2CB-0987ECD8E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E977-224A-44B7-B21B-D031DDD30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B05A7-4F3E-4EA8-A4F5-8E8CE5A2BE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7699-E9B0-48E9-B01D-5005DAEE2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951AE-8BDB-449E-BDA0-38C8CC89D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E5B55-F7C2-4865-B15B-5280DB38B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04684-EDD8-494F-AFEF-A9BAFAB29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3912A-66DE-4CAC-AD9E-4D1C7C17A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D076D-7D4D-46F7-9E76-4A8D61F23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BD5CB-066F-4829-B57F-1C25D089A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169F2776-2499-4999-AF8D-4CD68A5052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net.e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hyperlink" Target="http://dic.academic.ru/pictures/wiki/files/77/Monument_Minin_and_Pozharsky_in_NN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ners.ru/Edik/boris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54/653/54653141_Vozzvanie_Kuzmuy_Minina_k_nizhegorodcam_v_1611_godu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://retropost.ru/i/military/i62ovb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ilitera.lib.ru/science/razin_ea/3/11.gi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500042"/>
            <a:ext cx="751032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4</a:t>
            </a: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 ноября – День</a:t>
            </a:r>
          </a:p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народного  единства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день народного единства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70342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572125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Польский  гарнизон  засел  в  Кремле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 удерживал  его  2  месяца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икона казанской божей матери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7188" y="428625"/>
            <a:ext cx="5226050" cy="6107113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867400" y="0"/>
            <a:ext cx="3276600" cy="6858000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Казанская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икона Божией Матери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(1612)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olnet-ee-s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1571625" y="142875"/>
            <a:ext cx="5310188" cy="4143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0" y="4437063"/>
            <a:ext cx="9144000" cy="218757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charset="2"/>
              <a:buNone/>
              <a:defRPr/>
            </a:pPr>
            <a:r>
              <a:rPr lang="en-US" sz="26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</a:t>
            </a:r>
            <a:r>
              <a:rPr lang="ru-RU" sz="2600" b="1" kern="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благодарность за помощь и заступничество князь Дмитрий Пожарский на свои средства построил в 20-х годах XVII века деревянный собор во имя Казанской иконы Божией Матери.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1763713" y="5949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van_Susan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5720" y="357166"/>
            <a:ext cx="7072362" cy="489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 txBox="1">
            <a:spLocks/>
          </p:cNvSpPr>
          <p:nvPr/>
        </p:nvSpPr>
        <p:spPr>
          <a:xfrm>
            <a:off x="0" y="5214938"/>
            <a:ext cx="9001125" cy="16430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0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Костромской крестьянин Иван Сусанин  завёл польский отряд в такие лесные дебри, откуда захватчики не выбрались. Они убили Сусанина, но и сами погибли. Подвиг Ивана Сусанина вошёл в историческую память русского народа.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2800" kern="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570913" cy="126206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4" descr="kostroma_susanin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1571625"/>
            <a:ext cx="2589213" cy="4878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Скотти М.И. Иван Сусанин. 1851 г.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7158" y="1785926"/>
            <a:ext cx="4475162" cy="4370388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Кузьма Минин и Дмитрий Пожарский – русские национальные герои</a:t>
            </a:r>
          </a:p>
        </p:txBody>
      </p:sp>
      <p:sp>
        <p:nvSpPr>
          <p:cNvPr id="3" name="Содержимое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Памятник Минину и Пожарскому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Установлен в 1818 году на Красной площади.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2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нём надпись: </a:t>
            </a:r>
            <a:r>
              <a:rPr lang="ru-RU" sz="3200" kern="0" dirty="0">
                <a:solidFill>
                  <a:srgbClr val="C00000"/>
                </a:solidFill>
                <a:latin typeface="+mn-lt"/>
              </a:rPr>
              <a:t>«Князю Пожарскому и гражданину Минину благодарная Россия 1818»</a:t>
            </a:r>
          </a:p>
        </p:txBody>
      </p:sp>
      <p:pic>
        <p:nvPicPr>
          <p:cNvPr id="4" name="Picture 2" descr="D:\Ирина\My Pictures\0000016503-Y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57188" y="1428750"/>
            <a:ext cx="4100512" cy="5214938"/>
          </a:xfrm>
          <a:prstGeom prst="rect">
            <a:avLst/>
          </a:prstGeo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Картинка 11 из 149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357166"/>
            <a:ext cx="425020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43188" y="5715000"/>
            <a:ext cx="3975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Нижний  Новгород</a:t>
            </a:r>
          </a:p>
        </p:txBody>
      </p:sp>
      <p:pic>
        <p:nvPicPr>
          <p:cNvPr id="47106" name="Picture 2" descr="Картинка 1 из 316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929190" y="1571612"/>
            <a:ext cx="3762368" cy="3009894"/>
          </a:xfrm>
          <a:prstGeom prst="rect">
            <a:avLst/>
          </a:prstGeom>
          <a:ln>
            <a:noFill/>
          </a:ln>
          <a:effectLst>
            <a:glow rad="228600">
              <a:schemeClr val="tx2"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030538"/>
            <a:ext cx="442595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 народного единства не новый праздник, а возвращение к старой традиции</a:t>
            </a:r>
          </a:p>
          <a:p>
            <a:pPr algn="ctr" eaLnBrk="0" hangingPunct="0">
              <a:defRPr/>
            </a:pPr>
            <a:endParaRPr lang="ru-RU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8013" y="125413"/>
            <a:ext cx="4487862" cy="673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ib1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050" y="206375"/>
            <a:ext cx="2235200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4429125" y="1214438"/>
            <a:ext cx="4572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     </a:t>
            </a:r>
            <a:r>
              <a:rPr lang="ru-RU" b="1">
                <a:solidFill>
                  <a:srgbClr val="C00000"/>
                </a:solidFill>
              </a:rPr>
              <a:t>День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народного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 b="1">
                <a:solidFill>
                  <a:srgbClr val="C00000"/>
                </a:solidFill>
              </a:rPr>
              <a:t>единства</a:t>
            </a:r>
            <a:r>
              <a:rPr lang="ru-RU">
                <a:solidFill>
                  <a:srgbClr val="C00000"/>
                </a:solidFill>
              </a:rPr>
              <a:t> </a:t>
            </a:r>
            <a:r>
              <a:rPr lang="ru-RU"/>
              <a:t>—</a:t>
            </a:r>
            <a:endParaRPr lang="en-US"/>
          </a:p>
          <a:p>
            <a:r>
              <a:rPr lang="ru-RU"/>
              <a:t> это воскрешённый государственный праздник, учреждённый в 1649 году указом царя Алексея Михайловича. По этому указу церковный праздник Казанской иконы Божией Матери приобретает статус государственного.</a:t>
            </a:r>
          </a:p>
        </p:txBody>
      </p:sp>
      <p:pic>
        <p:nvPicPr>
          <p:cNvPr id="24578" name="Picture 2" descr="http://upload.wikimedia.org/wikipedia/commons/thumb/0/03/Alexis_I_of_Russia.jpg/280px-Alexis_I_of_Russi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28604"/>
            <a:ext cx="4000799" cy="478634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минин и пожарский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4688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i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Памятник Минину и Пожарскому</a:t>
            </a:r>
            <a:r>
              <a:rPr lang="ru-RU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95738" y="1773238"/>
            <a:ext cx="4781550" cy="2678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1601 год – на  страну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обрушился  страшный  голод.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Царь,  чтобы  успокоить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голодных,  стал  раздавать 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милостыню.  Но  народ  его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всё  равно  ненавидел  и </a:t>
            </a:r>
          </a:p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проклинал.</a:t>
            </a:r>
          </a:p>
        </p:txBody>
      </p:sp>
      <p:pic>
        <p:nvPicPr>
          <p:cNvPr id="21506" name="Picture 2" descr="Картинка 8 из 204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8"/>
            <a:ext cx="3228975" cy="4714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50" y="5429250"/>
            <a:ext cx="33877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Борис  Годунов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жедмитрий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3509534" cy="3571900"/>
          </a:xfrm>
          <a:prstGeom prst="ellipse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лж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14290"/>
            <a:ext cx="5214954" cy="365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142875" y="4071938"/>
            <a:ext cx="8858250" cy="264318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В июне 1605 года </a:t>
            </a:r>
            <a:r>
              <a:rPr lang="ru-RU" sz="24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Лжедмитрий </a:t>
            </a:r>
            <a:r>
              <a:rPr lang="en-US" sz="2400" b="1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</a:t>
            </a:r>
            <a:r>
              <a:rPr lang="en-US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24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вместе с польскими отрядами торжественно вступил в Москву. Однако его царствование  было недолгим – всего несколько месяцев. Из-за того, что он отстранил бояр от государственных дел, против самозванца был устроен заговор, и он был убит.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kern="0" dirty="0"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Zygmunt_I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85750" y="714375"/>
            <a:ext cx="4143375" cy="5670550"/>
          </a:xfrm>
          <a:prstGeom prst="rect">
            <a:avLst/>
          </a:prstGeom>
          <a:ln w="76200" cmpd="tri">
            <a:solidFill>
              <a:srgbClr val="993300"/>
            </a:solidFill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183832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72063" y="1357313"/>
            <a:ext cx="3232150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Польский  король </a:t>
            </a:r>
          </a:p>
          <a:p>
            <a:pPr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Сигизмунд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III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35 из 3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1" y="121814"/>
            <a:ext cx="4872607" cy="630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 txBox="1">
            <a:spLocks/>
          </p:cNvSpPr>
          <p:nvPr/>
        </p:nvSpPr>
        <p:spPr>
          <a:xfrm>
            <a:off x="4857750" y="714375"/>
            <a:ext cx="4286250" cy="54117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b="1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Горожане поклялись пожертвовать всем для освобождения родной страны и стали  создавать народное ополчение.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ru-RU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4714875" y="285750"/>
            <a:ext cx="4429125" cy="6324600"/>
            <a:chOff x="2285984" y="247392"/>
            <a:chExt cx="5072078" cy="6610608"/>
          </a:xfrm>
        </p:grpSpPr>
        <p:pic>
          <p:nvPicPr>
            <p:cNvPr id="6149" name="Picture 1" descr="G:\Мои документы\мама\клипарты\svitok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247392"/>
              <a:ext cx="5072078" cy="6610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785921" y="1856902"/>
              <a:ext cx="4072206" cy="25553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«Коли  Вправду  хотим  спасти</a:t>
              </a:r>
            </a:p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Московское  государство,  то  не  будем    жалеть  ничего;  продадим  дворы  заложим  жён  и  детей  наших  и  будем</a:t>
              </a:r>
            </a:p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бить  челом,  кто  бы  вступился  за  веру  и  был  нашим  начальником».</a:t>
              </a: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1557338"/>
            <a:ext cx="7158038" cy="506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161925"/>
            <a:ext cx="8229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8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Осенью 1611 г. по призыву нижегородского купеческого старосты К. Минина началось формирование Второго ополчения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 txBox="1">
            <a:spLocks noChangeArrowheads="1"/>
          </p:cNvSpPr>
          <p:nvPr/>
        </p:nvSpPr>
        <p:spPr bwMode="auto">
          <a:xfrm>
            <a:off x="457200" y="193675"/>
            <a:ext cx="8229600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. </a:t>
            </a:r>
            <a:r>
              <a:rPr lang="ru-RU" sz="32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Военным руководителем ополчения стал князь Д. М. Пожарский.</a:t>
            </a:r>
            <a:r>
              <a:rPr lang="ru-RU" sz="40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1190625" y="3246438"/>
            <a:ext cx="296863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FFFFFF"/>
                </a:solidFill>
                <a:latin typeface="Times New Roman" pitchFamily="18" charset="0"/>
                <a:ea typeface="DejaVu Sans"/>
                <a:cs typeface="DejaVu Sans"/>
              </a:rPr>
              <a:t>.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420813"/>
            <a:ext cx="6697663" cy="516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ini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7158" y="285728"/>
            <a:ext cx="4143404" cy="524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Картинка 75 из 112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643438" y="357166"/>
            <a:ext cx="4321343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42938" y="5715000"/>
            <a:ext cx="35877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Кузьма  Минин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3438" y="5715000"/>
            <a:ext cx="4348162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Пожарский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5"/>
          <p:cNvSpPr txBox="1">
            <a:spLocks/>
          </p:cNvSpPr>
          <p:nvPr/>
        </p:nvSpPr>
        <p:spPr>
          <a:xfrm>
            <a:off x="0" y="4429125"/>
            <a:ext cx="6357938" cy="22145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Почти  целый  год собирали  силы  русские  люди,  и,  наконец,  в  июле  1612 года  ополчение  Минина  и  Пожарского  подступило  к  Москве.</a:t>
            </a:r>
          </a:p>
        </p:txBody>
      </p:sp>
      <p:pic>
        <p:nvPicPr>
          <p:cNvPr id="10243" name="Picture 8" descr="Картинка 13 из 36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6950" y="3214688"/>
            <a:ext cx="28575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kartina_445_ultrabig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0"/>
            <a:ext cx="6143636" cy="451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358</Words>
  <Application>Microsoft Office PowerPoint</Application>
  <PresentationFormat>Экран (4:3)</PresentationFormat>
  <Paragraphs>38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DejaVu Sans</vt:lpstr>
      <vt:lpstr>Times New Roman</vt:lpstr>
      <vt:lpstr>Wingdings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matrix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Наталья</cp:lastModifiedBy>
  <cp:revision>16</cp:revision>
  <dcterms:created xsi:type="dcterms:W3CDTF">2008-10-31T17:31:03Z</dcterms:created>
  <dcterms:modified xsi:type="dcterms:W3CDTF">2017-11-30T07:27:41Z</dcterms:modified>
</cp:coreProperties>
</file>