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3" r:id="rId3"/>
    <p:sldId id="262" r:id="rId4"/>
    <p:sldId id="264" r:id="rId5"/>
    <p:sldId id="265" r:id="rId6"/>
    <p:sldId id="266" r:id="rId7"/>
    <p:sldId id="267" r:id="rId8"/>
    <p:sldId id="268" r:id="rId9"/>
    <p:sldId id="269" r:id="rId10"/>
    <p:sldId id="256" r:id="rId11"/>
    <p:sldId id="257" r:id="rId12"/>
    <p:sldId id="272" r:id="rId13"/>
    <p:sldId id="270" r:id="rId14"/>
    <p:sldId id="271" r:id="rId15"/>
    <p:sldId id="273" r:id="rId16"/>
    <p:sldId id="276" r:id="rId17"/>
    <p:sldId id="274" r:id="rId18"/>
    <p:sldId id="275" r:id="rId19"/>
    <p:sldId id="260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336600"/>
    <a:srgbClr val="669900"/>
    <a:srgbClr val="00660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107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233B7E-86FD-4033-A07D-FE84504377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7FEEA6-3C09-476A-B00A-A730FCCF07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0D4459-AF8F-4703-A2CB-0987ECD8E6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4E977-224A-44B7-B21B-D031DDD302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DB05A7-4F3E-4EA8-A4F5-8E8CE5A2BE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977699-E9B0-48E9-B01D-5005DAEE2A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4951AE-8BDB-449E-BDA0-38C8CC89D4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5E5B55-F7C2-4865-B15B-5280DB38B8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F04684-EDD8-494F-AFEF-A9BAFAB298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23912A-66DE-4CAC-AD9E-4D1C7C17A4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3D076D-7D4D-46F7-9E76-4A8D61F23D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BD5CB-066F-4829-B57F-1C25D089A8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169F2776-2499-4999-AF8D-4CD68A5052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wipe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lnet.ee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hyperlink" Target="http://dic.academic.ru/pictures/wiki/files/77/Monument_Minin_and_Pozharsky_in_NN.jp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blogs.ners.ru/Edik/boris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img0.liveinternet.ru/images/attach/c/1/54/653/54653141_Vozzvanie_Kuzmuy_Minina_k_nizhegorodcam_v_1611_godu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hyperlink" Target="http://retropost.ru/i/military/i62ovb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militera.lib.ru/science/razin_ea/3/11.gif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500042"/>
            <a:ext cx="7510326" cy="175432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4</a:t>
            </a: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 ноября – День</a:t>
            </a:r>
          </a:p>
          <a:p>
            <a:pPr algn="ctr"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народного  единства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 descr="день народного единства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7034213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557212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Польский  гарнизон  засел  в  Кремле 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 удерживал  его  2  месяца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икона казанской божей матери1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7188" y="428625"/>
            <a:ext cx="5226050" cy="6107113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5867400" y="0"/>
            <a:ext cx="3276600" cy="6858000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20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Казанская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0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икона Божией Матери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0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(1612)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solnet-ee-s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571625" y="142875"/>
            <a:ext cx="5310188" cy="4143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9"/>
          <p:cNvSpPr txBox="1">
            <a:spLocks noChangeArrowheads="1"/>
          </p:cNvSpPr>
          <p:nvPr/>
        </p:nvSpPr>
        <p:spPr>
          <a:xfrm>
            <a:off x="0" y="4437063"/>
            <a:ext cx="9144000" cy="2187575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charset="2"/>
              <a:buNone/>
              <a:defRPr/>
            </a:pPr>
            <a:r>
              <a:rPr lang="en-US" sz="2600" b="1" kern="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   </a:t>
            </a:r>
            <a:r>
              <a:rPr lang="ru-RU" sz="2600" b="1" kern="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 благодарность за помощь и заступничество князь Дмитрий Пожарский на свои средства построил в 20-х годах XVII века деревянный собор во имя Казанской иконы Божией Матери.</a:t>
            </a:r>
          </a:p>
        </p:txBody>
      </p:sp>
      <p:sp>
        <p:nvSpPr>
          <p:cNvPr id="13316" name="Rectangle 7"/>
          <p:cNvSpPr>
            <a:spLocks noChangeArrowheads="1"/>
          </p:cNvSpPr>
          <p:nvPr/>
        </p:nvSpPr>
        <p:spPr bwMode="auto">
          <a:xfrm>
            <a:off x="1763713" y="59499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van_Susanin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85720" y="357166"/>
            <a:ext cx="7072362" cy="48917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Содержимое 3"/>
          <p:cNvSpPr txBox="1">
            <a:spLocks/>
          </p:cNvSpPr>
          <p:nvPr/>
        </p:nvSpPr>
        <p:spPr>
          <a:xfrm>
            <a:off x="0" y="5214938"/>
            <a:ext cx="9001125" cy="1643062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ru-RU" sz="20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Костромской крестьянин Иван Сусанин  завёл польский отряд в такие лесные дебри, откуда захватчики не выбрались. Они убили Сусанина, но и сами погибли. Подвиг Ивана Сусанина вошёл в историческую память русского народа.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ru-RU" sz="2800" kern="0" dirty="0">
              <a:latin typeface="+mn-lt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ctangle 7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290"/>
            <a:ext cx="8570913" cy="1262062"/>
          </a:xfrm>
          <a:prstGeom prst="rect">
            <a:avLst/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14" descr="kostroma_susanin_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715000" y="1571625"/>
            <a:ext cx="2589213" cy="4878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5" descr="Скотти М.И. Иван Сусанин. 1851 г.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57158" y="1785926"/>
            <a:ext cx="4475162" cy="4370388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Кузьма Минин и Дмитрий Пожарский – русские национальные герои</a:t>
            </a:r>
          </a:p>
        </p:txBody>
      </p:sp>
      <p:sp>
        <p:nvSpPr>
          <p:cNvPr id="3" name="Содержимое 3"/>
          <p:cNvSpPr txBox="1">
            <a:spLocks/>
          </p:cNvSpPr>
          <p:nvPr/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342900" indent="-342900" eaLnBrk="0" fontAlgn="auto" hangingPunct="0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Памятник Минину и Пожарскому</a:t>
            </a:r>
          </a:p>
          <a:p>
            <a:pPr marL="342900" indent="-342900" eaLnBrk="0" fontAlgn="auto" hangingPunct="0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Установлен в 1818 году на Красной площади.</a:t>
            </a:r>
          </a:p>
          <a:p>
            <a:pPr marL="342900" indent="-342900" eaLnBrk="0" fontAlgn="auto" hangingPunct="0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На нём надпись: </a:t>
            </a:r>
            <a:r>
              <a:rPr lang="ru-RU" sz="3200" kern="0" dirty="0">
                <a:solidFill>
                  <a:srgbClr val="C00000"/>
                </a:solidFill>
                <a:latin typeface="+mn-lt"/>
              </a:rPr>
              <a:t>«Князю Пожарскому и гражданину Минину благодарная Россия 1818»</a:t>
            </a:r>
          </a:p>
        </p:txBody>
      </p:sp>
      <p:pic>
        <p:nvPicPr>
          <p:cNvPr id="4" name="Picture 2" descr="D:\Ирина\My Pictures\0000016503-YN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57188" y="1428750"/>
            <a:ext cx="4100512" cy="5214938"/>
          </a:xfrm>
          <a:prstGeom prst="rect">
            <a:avLst/>
          </a:prstGeo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Картинка 11 из 1490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8596" y="357166"/>
            <a:ext cx="4250204" cy="5214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643188" y="5715000"/>
            <a:ext cx="3975100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Нижний  Новгород</a:t>
            </a:r>
          </a:p>
        </p:txBody>
      </p:sp>
      <p:pic>
        <p:nvPicPr>
          <p:cNvPr id="47106" name="Picture 2" descr="Картинка 1 из 3163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929190" y="1571612"/>
            <a:ext cx="3762368" cy="3009894"/>
          </a:xfrm>
          <a:prstGeom prst="rect">
            <a:avLst/>
          </a:prstGeom>
          <a:ln>
            <a:noFill/>
          </a:ln>
          <a:effectLst>
            <a:glow rad="228600">
              <a:schemeClr val="tx2"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3030538"/>
            <a:ext cx="4425950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tx2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День народного единства не новый праздник, а возвращение к старой традиции</a:t>
            </a:r>
          </a:p>
          <a:p>
            <a:pPr algn="ctr" eaLnBrk="0" hangingPunct="0">
              <a:defRPr/>
            </a:pPr>
            <a:endParaRPr lang="ru-RU" sz="24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8013" y="125413"/>
            <a:ext cx="4487862" cy="673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 descr="ib16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3050" y="206375"/>
            <a:ext cx="2235200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4429125" y="1214438"/>
            <a:ext cx="45720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           </a:t>
            </a:r>
            <a:r>
              <a:rPr lang="ru-RU" b="1">
                <a:solidFill>
                  <a:srgbClr val="C00000"/>
                </a:solidFill>
              </a:rPr>
              <a:t>День</a:t>
            </a:r>
            <a:r>
              <a:rPr lang="ru-RU">
                <a:solidFill>
                  <a:srgbClr val="C00000"/>
                </a:solidFill>
              </a:rPr>
              <a:t> </a:t>
            </a:r>
            <a:r>
              <a:rPr lang="ru-RU" b="1">
                <a:solidFill>
                  <a:srgbClr val="C00000"/>
                </a:solidFill>
              </a:rPr>
              <a:t>народного</a:t>
            </a:r>
            <a:r>
              <a:rPr lang="ru-RU">
                <a:solidFill>
                  <a:srgbClr val="C00000"/>
                </a:solidFill>
              </a:rPr>
              <a:t> </a:t>
            </a:r>
            <a:r>
              <a:rPr lang="ru-RU" b="1">
                <a:solidFill>
                  <a:srgbClr val="C00000"/>
                </a:solidFill>
              </a:rPr>
              <a:t>единства</a:t>
            </a:r>
            <a:r>
              <a:rPr lang="ru-RU">
                <a:solidFill>
                  <a:srgbClr val="C00000"/>
                </a:solidFill>
              </a:rPr>
              <a:t> </a:t>
            </a:r>
            <a:r>
              <a:rPr lang="ru-RU"/>
              <a:t>—</a:t>
            </a:r>
            <a:endParaRPr lang="en-US"/>
          </a:p>
          <a:p>
            <a:r>
              <a:rPr lang="ru-RU"/>
              <a:t> это воскрешённый государственный праздник, учреждённый в 1649 году указом царя Алексея Михайловича. По этому указу церковный праздник Казанской иконы Божией Матери приобретает статус государственного.</a:t>
            </a:r>
          </a:p>
        </p:txBody>
      </p:sp>
      <p:pic>
        <p:nvPicPr>
          <p:cNvPr id="24578" name="Picture 2" descr="http://upload.wikimedia.org/wikipedia/commons/thumb/0/03/Alexis_I_of_Russia.jpg/280px-Alexis_I_of_Russi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4282" y="428604"/>
            <a:ext cx="4000799" cy="4786346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 descr="минин и пожарский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46888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b="1" i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Памятник Минину и Пожарскому</a:t>
            </a:r>
            <a:r>
              <a:rPr lang="ru-RU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95738" y="1773238"/>
            <a:ext cx="4781550" cy="2678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1601 год – на  страну  </a:t>
            </a:r>
          </a:p>
          <a:p>
            <a:pPr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обрушился  страшный  голод.</a:t>
            </a:r>
          </a:p>
          <a:p>
            <a:pPr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Царь,  чтобы  успокоить  </a:t>
            </a:r>
          </a:p>
          <a:p>
            <a:pPr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голодных,  стал  раздавать  </a:t>
            </a:r>
          </a:p>
          <a:p>
            <a:pPr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милостыню.  Но  народ  его</a:t>
            </a:r>
          </a:p>
          <a:p>
            <a:pPr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всё  равно  ненавидел  и </a:t>
            </a:r>
          </a:p>
          <a:p>
            <a:pPr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проклинал.</a:t>
            </a:r>
          </a:p>
        </p:txBody>
      </p:sp>
      <p:pic>
        <p:nvPicPr>
          <p:cNvPr id="21506" name="Picture 2" descr="Картинка 8 из 2048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8" y="357188"/>
            <a:ext cx="3228975" cy="471487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85750" y="5429250"/>
            <a:ext cx="3387725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Борис  Годунов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лжедмитрий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214290"/>
            <a:ext cx="3509534" cy="3571900"/>
          </a:xfrm>
          <a:prstGeom prst="ellipse">
            <a:avLst/>
          </a:prstGeom>
          <a:ln w="57150">
            <a:solidFill>
              <a:schemeClr val="accent5">
                <a:lumMod val="60000"/>
                <a:lumOff val="40000"/>
              </a:schemeClr>
            </a:solidFill>
          </a:ln>
        </p:spPr>
      </p:pic>
      <p:pic>
        <p:nvPicPr>
          <p:cNvPr id="5" name="Рисунок 4" descr="лж 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86182" y="214290"/>
            <a:ext cx="5214954" cy="36591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Содержимое 5"/>
          <p:cNvSpPr txBox="1">
            <a:spLocks/>
          </p:cNvSpPr>
          <p:nvPr/>
        </p:nvSpPr>
        <p:spPr>
          <a:xfrm>
            <a:off x="142875" y="4071938"/>
            <a:ext cx="8858250" cy="2643187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ru-RU" sz="2400" b="1" ker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   В июне 1605 года </a:t>
            </a:r>
            <a:r>
              <a:rPr lang="ru-RU" sz="2400" b="1" ker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Лжедмитрий </a:t>
            </a:r>
            <a:r>
              <a:rPr lang="en-US" sz="2400" b="1" ker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</a:t>
            </a:r>
            <a:r>
              <a:rPr lang="en-US" sz="2400" b="1" ker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400" b="1" ker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вместе с польскими отрядами торжественно вступил в Москву. Однако его царствование  было недолгим – всего несколько месяцев. Из-за того, что он отстранил бояр от государственных дел, против самозванца был устроен заговор, и он был убит.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ru-RU" sz="3200" kern="0" dirty="0">
              <a:latin typeface="+mn-lt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Zygmunt_II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5750" y="714375"/>
            <a:ext cx="4143375" cy="5670550"/>
          </a:xfrm>
          <a:prstGeom prst="rect">
            <a:avLst/>
          </a:prstGeom>
          <a:ln w="76200" cmpd="tri">
            <a:solidFill>
              <a:srgbClr val="993300"/>
            </a:solidFill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5123" name="Rectangle 9"/>
          <p:cNvSpPr>
            <a:spLocks noChangeArrowheads="1"/>
          </p:cNvSpPr>
          <p:nvPr/>
        </p:nvSpPr>
        <p:spPr bwMode="auto">
          <a:xfrm>
            <a:off x="1838325" y="32464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072063" y="1357313"/>
            <a:ext cx="3232150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Польский  король </a:t>
            </a:r>
          </a:p>
          <a:p>
            <a:pPr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 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Сигизмунд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III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а 35 из 36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1" y="121814"/>
            <a:ext cx="4872607" cy="6307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одержимое 4"/>
          <p:cNvSpPr txBox="1">
            <a:spLocks/>
          </p:cNvSpPr>
          <p:nvPr/>
        </p:nvSpPr>
        <p:spPr>
          <a:xfrm>
            <a:off x="4857750" y="714375"/>
            <a:ext cx="4286250" cy="5411788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ru-RU" sz="3200" b="1" ker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  Горожане поклялись пожертвовать всем для освобождения родной страны и стали  создавать народное ополчение.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ru-RU" sz="32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pSp>
        <p:nvGrpSpPr>
          <p:cNvPr id="2" name="Группа 5"/>
          <p:cNvGrpSpPr>
            <a:grpSpLocks/>
          </p:cNvGrpSpPr>
          <p:nvPr/>
        </p:nvGrpSpPr>
        <p:grpSpPr bwMode="auto">
          <a:xfrm>
            <a:off x="4714875" y="285750"/>
            <a:ext cx="4429125" cy="6324600"/>
            <a:chOff x="2285984" y="247392"/>
            <a:chExt cx="5072078" cy="6610608"/>
          </a:xfrm>
        </p:grpSpPr>
        <p:pic>
          <p:nvPicPr>
            <p:cNvPr id="6149" name="Picture 1" descr="G:\Мои документы\мама\клипарты\svitok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285984" y="247392"/>
              <a:ext cx="5072078" cy="6610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Box 7"/>
            <p:cNvSpPr txBox="1"/>
            <p:nvPr/>
          </p:nvSpPr>
          <p:spPr>
            <a:xfrm>
              <a:off x="2785921" y="1856902"/>
              <a:ext cx="4072206" cy="255530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«Коли  Вправду  хотим  спасти</a:t>
              </a:r>
            </a:p>
            <a:p>
              <a:pPr>
                <a:defRPr/>
              </a:pPr>
              <a:r>
                <a:rPr lang="ru-RU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Московское  государство,  то  не  будем    жалеть  ничего;  продадим  дворы  заложим  жён  и  детей  наших  и  будем</a:t>
              </a:r>
            </a:p>
            <a:p>
              <a:pPr>
                <a:defRPr/>
              </a:pPr>
              <a:r>
                <a:rPr lang="ru-RU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бить  челом,  кто  бы  вступился  за  веру  и  был  нашим  начальником».</a:t>
              </a:r>
            </a:p>
          </p:txBody>
        </p:sp>
      </p:grp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1557338"/>
            <a:ext cx="7158038" cy="5067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457200" y="161925"/>
            <a:ext cx="82296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ker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Осенью 1611 г. по призыву нижегородского купеческого старосты К. Минина началось формирование Второго ополчения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 bwMode="auto">
          <a:xfrm>
            <a:off x="457200" y="193675"/>
            <a:ext cx="8229600" cy="131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4000" ker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 </a:t>
            </a:r>
            <a:r>
              <a:rPr lang="ru-RU" sz="3200" ker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Военным руководителем ополчения стал князь Д. М. Пожарский.</a:t>
            </a:r>
            <a:r>
              <a:rPr lang="ru-RU" sz="4000" ker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8195" name="Rectangle 2"/>
          <p:cNvSpPr>
            <a:spLocks noChangeArrowheads="1"/>
          </p:cNvSpPr>
          <p:nvPr/>
        </p:nvSpPr>
        <p:spPr bwMode="auto">
          <a:xfrm>
            <a:off x="1190625" y="3246438"/>
            <a:ext cx="296863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  <a:latin typeface="Times New Roman" pitchFamily="18" charset="0"/>
                <a:ea typeface="DejaVu Sans"/>
                <a:cs typeface="DejaVu Sans"/>
              </a:rPr>
              <a:t>. </a:t>
            </a:r>
          </a:p>
        </p:txBody>
      </p:sp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350" y="1420813"/>
            <a:ext cx="6697663" cy="5168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inin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57158" y="285728"/>
            <a:ext cx="4143404" cy="524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4" descr="Картинка 75 из 1122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643438" y="357166"/>
            <a:ext cx="4321343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642938" y="5715000"/>
            <a:ext cx="3587750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Кузьма  Минин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43438" y="5715000"/>
            <a:ext cx="4348162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Дмитрий Пожарский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5"/>
          <p:cNvSpPr txBox="1">
            <a:spLocks/>
          </p:cNvSpPr>
          <p:nvPr/>
        </p:nvSpPr>
        <p:spPr>
          <a:xfrm>
            <a:off x="0" y="4429125"/>
            <a:ext cx="6357938" cy="2214563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ru-RU" sz="2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Почти  целый  год собирали  силы  русские  люди,  и,  наконец,  в  июле  1612 года  ополчение  Минина  и  Пожарского  подступило  к  Москве.</a:t>
            </a:r>
          </a:p>
        </p:txBody>
      </p:sp>
      <p:pic>
        <p:nvPicPr>
          <p:cNvPr id="10243" name="Picture 8" descr="Картинка 13 из 36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6950" y="3214688"/>
            <a:ext cx="2857500" cy="338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kartina_445_ultrabig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0" y="0"/>
            <a:ext cx="6143636" cy="4517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358</Words>
  <Application>Microsoft Office PowerPoint</Application>
  <PresentationFormat>Экран (4:3)</PresentationFormat>
  <Paragraphs>38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DejaVu Sans</vt:lpstr>
      <vt:lpstr>Times New Roman</vt:lpstr>
      <vt:lpstr>Wingdings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matrix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komp</dc:creator>
  <cp:lastModifiedBy>Наталья</cp:lastModifiedBy>
  <cp:revision>16</cp:revision>
  <dcterms:created xsi:type="dcterms:W3CDTF">2008-10-31T17:31:03Z</dcterms:created>
  <dcterms:modified xsi:type="dcterms:W3CDTF">2017-11-30T07:27:41Z</dcterms:modified>
</cp:coreProperties>
</file>