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67" r:id="rId14"/>
    <p:sldId id="270" r:id="rId15"/>
    <p:sldId id="268" r:id="rId16"/>
    <p:sldId id="269" r:id="rId17"/>
    <p:sldId id="271" r:id="rId18"/>
    <p:sldId id="291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04977-A732-42D3-BCC3-1833DF89D1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BD94A-52AE-419C-81C3-F3041A2A9A9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Агрессивность </a:t>
          </a:r>
          <a:endParaRPr lang="ru-RU" sz="4000" b="1" dirty="0">
            <a:solidFill>
              <a:srgbClr val="FF0000"/>
            </a:solidFill>
          </a:endParaRPr>
        </a:p>
      </dgm:t>
    </dgm:pt>
    <dgm:pt modelId="{B27DD893-2E20-4AE6-BF14-0666F2F02E1E}" type="parTrans" cxnId="{AEA6D8A9-8086-4782-A8A7-24C138DEC827}">
      <dgm:prSet/>
      <dgm:spPr/>
      <dgm:t>
        <a:bodyPr/>
        <a:lstStyle/>
        <a:p>
          <a:endParaRPr lang="ru-RU"/>
        </a:p>
      </dgm:t>
    </dgm:pt>
    <dgm:pt modelId="{F2F0765C-DC19-4F54-BB5F-638D681FB86C}" type="sibTrans" cxnId="{AEA6D8A9-8086-4782-A8A7-24C138DEC827}">
      <dgm:prSet/>
      <dgm:spPr/>
      <dgm:t>
        <a:bodyPr/>
        <a:lstStyle/>
        <a:p>
          <a:endParaRPr lang="ru-RU"/>
        </a:p>
      </dgm:t>
    </dgm:pt>
    <dgm:pt modelId="{BA84A95D-59BF-42DB-A829-9274A0DD07F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B050"/>
              </a:solidFill>
            </a:rPr>
            <a:t>Доброкачественная</a:t>
          </a:r>
          <a:endParaRPr lang="ru-RU" sz="2400" b="1" dirty="0">
            <a:solidFill>
              <a:srgbClr val="00B050"/>
            </a:solidFill>
          </a:endParaRPr>
        </a:p>
      </dgm:t>
    </dgm:pt>
    <dgm:pt modelId="{9748D551-C217-4598-8A21-72785B7EEBA7}" type="parTrans" cxnId="{10ABE9E4-3D2D-4DD9-86FD-FA7ECCF1DC92}">
      <dgm:prSet/>
      <dgm:spPr/>
      <dgm:t>
        <a:bodyPr/>
        <a:lstStyle/>
        <a:p>
          <a:endParaRPr lang="ru-RU"/>
        </a:p>
      </dgm:t>
    </dgm:pt>
    <dgm:pt modelId="{E92993D9-8462-47A3-960D-62A686ED944E}" type="sibTrans" cxnId="{10ABE9E4-3D2D-4DD9-86FD-FA7ECCF1DC92}">
      <dgm:prSet/>
      <dgm:spPr/>
      <dgm:t>
        <a:bodyPr/>
        <a:lstStyle/>
        <a:p>
          <a:endParaRPr lang="ru-RU"/>
        </a:p>
      </dgm:t>
    </dgm:pt>
    <dgm:pt modelId="{7D33C315-CEAC-42AB-A9CF-8E01587ADBD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/>
              </a:solidFill>
            </a:rPr>
            <a:t>Целеустремленность</a:t>
          </a:r>
        </a:p>
        <a:p>
          <a:r>
            <a:rPr lang="ru-RU" sz="2000" dirty="0" smtClean="0">
              <a:solidFill>
                <a:schemeClr val="accent5"/>
              </a:solidFill>
            </a:rPr>
            <a:t>Настойчивость</a:t>
          </a:r>
        </a:p>
        <a:p>
          <a:r>
            <a:rPr lang="ru-RU" sz="2000" dirty="0" smtClean="0">
              <a:solidFill>
                <a:schemeClr val="accent5"/>
              </a:solidFill>
            </a:rPr>
            <a:t>Самоутверждение</a:t>
          </a:r>
        </a:p>
        <a:p>
          <a:r>
            <a:rPr lang="ru-RU" sz="2000" dirty="0" smtClean="0">
              <a:solidFill>
                <a:schemeClr val="accent5"/>
              </a:solidFill>
            </a:rPr>
            <a:t>Потребность в достижениях</a:t>
          </a:r>
          <a:endParaRPr lang="ru-RU" sz="2000" dirty="0">
            <a:solidFill>
              <a:schemeClr val="accent5"/>
            </a:solidFill>
          </a:endParaRPr>
        </a:p>
      </dgm:t>
    </dgm:pt>
    <dgm:pt modelId="{2647D43A-0E67-4494-A474-AF12DB36011A}" type="parTrans" cxnId="{1DCBFDB5-0563-4880-87D6-C06CCCD7EF16}">
      <dgm:prSet/>
      <dgm:spPr/>
      <dgm:t>
        <a:bodyPr/>
        <a:lstStyle/>
        <a:p>
          <a:endParaRPr lang="ru-RU"/>
        </a:p>
      </dgm:t>
    </dgm:pt>
    <dgm:pt modelId="{2E978C46-14F4-4E13-89DB-16E9C15E5587}" type="sibTrans" cxnId="{1DCBFDB5-0563-4880-87D6-C06CCCD7EF16}">
      <dgm:prSet/>
      <dgm:spPr/>
      <dgm:t>
        <a:bodyPr/>
        <a:lstStyle/>
        <a:p>
          <a:endParaRPr lang="ru-RU"/>
        </a:p>
      </dgm:t>
    </dgm:pt>
    <dgm:pt modelId="{7D87D579-FBEC-4AE3-BF7A-81DD334AF1A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</a:rPr>
            <a:t>Злокачественная</a:t>
          </a:r>
          <a:endParaRPr lang="ru-RU" sz="2800" b="1" dirty="0">
            <a:solidFill>
              <a:srgbClr val="0070C0"/>
            </a:solidFill>
          </a:endParaRPr>
        </a:p>
      </dgm:t>
    </dgm:pt>
    <dgm:pt modelId="{9BE84C3E-DB1E-428E-B20C-14DCBEB8993D}" type="parTrans" cxnId="{D8E3A39B-BCC9-4105-843A-A11B0F709766}">
      <dgm:prSet/>
      <dgm:spPr/>
      <dgm:t>
        <a:bodyPr/>
        <a:lstStyle/>
        <a:p>
          <a:endParaRPr lang="ru-RU"/>
        </a:p>
      </dgm:t>
    </dgm:pt>
    <dgm:pt modelId="{E669D20B-2511-46E0-9CEF-A718F714683B}" type="sibTrans" cxnId="{D8E3A39B-BCC9-4105-843A-A11B0F709766}">
      <dgm:prSet/>
      <dgm:spPr/>
      <dgm:t>
        <a:bodyPr/>
        <a:lstStyle/>
        <a:p>
          <a:endParaRPr lang="ru-RU"/>
        </a:p>
      </dgm:t>
    </dgm:pt>
    <dgm:pt modelId="{B0C429FD-BF6B-411F-B3E0-BCA839A2552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Вспышки насилия, стремление к власти</a:t>
          </a:r>
          <a:endParaRPr lang="ru-RU" sz="2000" dirty="0">
            <a:solidFill>
              <a:srgbClr val="C00000"/>
            </a:solidFill>
          </a:endParaRPr>
        </a:p>
      </dgm:t>
    </dgm:pt>
    <dgm:pt modelId="{E01A7692-DF4B-4AEA-91C3-55FC5B5FB0E8}" type="parTrans" cxnId="{08677638-2B06-48E2-AE74-801F47C949B9}">
      <dgm:prSet/>
      <dgm:spPr/>
      <dgm:t>
        <a:bodyPr/>
        <a:lstStyle/>
        <a:p>
          <a:endParaRPr lang="ru-RU"/>
        </a:p>
      </dgm:t>
    </dgm:pt>
    <dgm:pt modelId="{DFD2A45A-4B17-4445-BDC2-AC9B1DC8B2BA}" type="sibTrans" cxnId="{08677638-2B06-48E2-AE74-801F47C949B9}">
      <dgm:prSet/>
      <dgm:spPr/>
      <dgm:t>
        <a:bodyPr/>
        <a:lstStyle/>
        <a:p>
          <a:endParaRPr lang="ru-RU"/>
        </a:p>
      </dgm:t>
    </dgm:pt>
    <dgm:pt modelId="{8D463458-EE21-4BAF-9CE9-8512413E7D7E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Подавленная агрессия, застенчивость, алкоголизм, сексуальные расстройства, соматические заболевания</a:t>
          </a:r>
          <a:endParaRPr lang="ru-RU" dirty="0">
            <a:solidFill>
              <a:srgbClr val="C00000"/>
            </a:solidFill>
          </a:endParaRPr>
        </a:p>
      </dgm:t>
    </dgm:pt>
    <dgm:pt modelId="{AA60EF18-9112-4BBB-BC4A-89DCAF9A5EB7}" type="parTrans" cxnId="{4207BAFA-B793-45D8-8B8F-B0A0024F0196}">
      <dgm:prSet/>
      <dgm:spPr/>
      <dgm:t>
        <a:bodyPr/>
        <a:lstStyle/>
        <a:p>
          <a:endParaRPr lang="ru-RU"/>
        </a:p>
      </dgm:t>
    </dgm:pt>
    <dgm:pt modelId="{7265BAB0-C7EA-4A56-84BB-64CB718BF683}" type="sibTrans" cxnId="{4207BAFA-B793-45D8-8B8F-B0A0024F0196}">
      <dgm:prSet/>
      <dgm:spPr/>
      <dgm:t>
        <a:bodyPr/>
        <a:lstStyle/>
        <a:p>
          <a:endParaRPr lang="ru-RU"/>
        </a:p>
      </dgm:t>
    </dgm:pt>
    <dgm:pt modelId="{23E33E84-D554-40B3-BFFB-A42ED2031088}" type="pres">
      <dgm:prSet presAssocID="{20A04977-A732-42D3-BCC3-1833DF89D1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FDC744-96BB-4685-A5B5-001D04FDE0D9}" type="pres">
      <dgm:prSet presAssocID="{BF5BD94A-52AE-419C-81C3-F3041A2A9A96}" presName="hierRoot1" presStyleCnt="0"/>
      <dgm:spPr/>
    </dgm:pt>
    <dgm:pt modelId="{D3527EE0-0C9A-4AA2-9D42-41844FF0DD3C}" type="pres">
      <dgm:prSet presAssocID="{BF5BD94A-52AE-419C-81C3-F3041A2A9A96}" presName="composite" presStyleCnt="0"/>
      <dgm:spPr/>
    </dgm:pt>
    <dgm:pt modelId="{C08EA2F0-1532-48B7-8833-5D934BF9CB51}" type="pres">
      <dgm:prSet presAssocID="{BF5BD94A-52AE-419C-81C3-F3041A2A9A96}" presName="background" presStyleLbl="node0" presStyleIdx="0" presStyleCnt="2"/>
      <dgm:spPr/>
    </dgm:pt>
    <dgm:pt modelId="{00B1254C-1A3A-4097-AA1F-0B26580A01A5}" type="pres">
      <dgm:prSet presAssocID="{BF5BD94A-52AE-419C-81C3-F3041A2A9A96}" presName="text" presStyleLbl="fgAcc0" presStyleIdx="0" presStyleCnt="2" custScaleX="1630014" custScaleY="463581" custLinFactX="400000" custLinFactY="-300000" custLinFactNeighborX="416224" custLinFactNeighborY="-392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1B8A00-C58B-48F0-9551-7A475BC8869A}" type="pres">
      <dgm:prSet presAssocID="{BF5BD94A-52AE-419C-81C3-F3041A2A9A96}" presName="hierChild2" presStyleCnt="0"/>
      <dgm:spPr/>
    </dgm:pt>
    <dgm:pt modelId="{9F8C82D0-38EA-4882-999A-B9FD0E9AE03B}" type="pres">
      <dgm:prSet presAssocID="{9748D551-C217-4598-8A21-72785B7EEB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FA541E5-2421-4D15-A9EB-929019A4C4B7}" type="pres">
      <dgm:prSet presAssocID="{BA84A95D-59BF-42DB-A829-9274A0DD07F3}" presName="hierRoot2" presStyleCnt="0"/>
      <dgm:spPr/>
    </dgm:pt>
    <dgm:pt modelId="{CE00FC7D-554C-415D-B3E0-F93AB498B2BE}" type="pres">
      <dgm:prSet presAssocID="{BA84A95D-59BF-42DB-A829-9274A0DD07F3}" presName="composite2" presStyleCnt="0"/>
      <dgm:spPr/>
    </dgm:pt>
    <dgm:pt modelId="{D2BA5B19-B44E-4116-BFA7-6179E81045EE}" type="pres">
      <dgm:prSet presAssocID="{BA84A95D-59BF-42DB-A829-9274A0DD07F3}" presName="background2" presStyleLbl="node2" presStyleIdx="0" presStyleCnt="3"/>
      <dgm:spPr/>
    </dgm:pt>
    <dgm:pt modelId="{2A2CBEAC-048C-4BAB-9DFD-8840A3060196}" type="pres">
      <dgm:prSet presAssocID="{BA84A95D-59BF-42DB-A829-9274A0DD07F3}" presName="text2" presStyleLbl="fgAcc2" presStyleIdx="0" presStyleCnt="3" custScaleX="1174545" custScaleY="607771" custLinFactY="-179560" custLinFactNeighborX="-68275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D4820D-706C-4F53-84F3-E60791282591}" type="pres">
      <dgm:prSet presAssocID="{BA84A95D-59BF-42DB-A829-9274A0DD07F3}" presName="hierChild3" presStyleCnt="0"/>
      <dgm:spPr/>
    </dgm:pt>
    <dgm:pt modelId="{7A625673-679F-4606-95AC-9A3663C370A8}" type="pres">
      <dgm:prSet presAssocID="{2647D43A-0E67-4494-A474-AF12DB36011A}" presName="Name17" presStyleLbl="parChTrans1D3" presStyleIdx="0" presStyleCnt="1"/>
      <dgm:spPr/>
      <dgm:t>
        <a:bodyPr/>
        <a:lstStyle/>
        <a:p>
          <a:endParaRPr lang="ru-RU"/>
        </a:p>
      </dgm:t>
    </dgm:pt>
    <dgm:pt modelId="{33327155-BA9A-4458-B8C0-4F62407C858A}" type="pres">
      <dgm:prSet presAssocID="{7D33C315-CEAC-42AB-A9CF-8E01587ADBD1}" presName="hierRoot3" presStyleCnt="0"/>
      <dgm:spPr/>
    </dgm:pt>
    <dgm:pt modelId="{94E91C1D-8B70-477B-B40D-22F6C9E72638}" type="pres">
      <dgm:prSet presAssocID="{7D33C315-CEAC-42AB-A9CF-8E01587ADBD1}" presName="composite3" presStyleCnt="0"/>
      <dgm:spPr/>
    </dgm:pt>
    <dgm:pt modelId="{AD2024E0-C094-4380-98B5-8E1F19D2E607}" type="pres">
      <dgm:prSet presAssocID="{7D33C315-CEAC-42AB-A9CF-8E01587ADBD1}" presName="background3" presStyleLbl="node3" presStyleIdx="0" presStyleCnt="1"/>
      <dgm:spPr/>
    </dgm:pt>
    <dgm:pt modelId="{67BB35B6-9471-4135-AA2A-96D7280E7C59}" type="pres">
      <dgm:prSet presAssocID="{7D33C315-CEAC-42AB-A9CF-8E01587ADBD1}" presName="text3" presStyleLbl="fgAcc3" presStyleIdx="0" presStyleCnt="1" custScaleX="1055361" custScaleY="1247713" custLinFactNeighborX="-96904" custLinFactNeighborY="-4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1A2C4-C10D-4BF4-8D02-5DA1A9459B58}" type="pres">
      <dgm:prSet presAssocID="{7D33C315-CEAC-42AB-A9CF-8E01587ADBD1}" presName="hierChild4" presStyleCnt="0"/>
      <dgm:spPr/>
    </dgm:pt>
    <dgm:pt modelId="{1393462E-503C-4818-90C1-C70A5D00A089}" type="pres">
      <dgm:prSet presAssocID="{7D87D579-FBEC-4AE3-BF7A-81DD334AF1AF}" presName="hierRoot1" presStyleCnt="0"/>
      <dgm:spPr/>
    </dgm:pt>
    <dgm:pt modelId="{462B8E5C-E3B7-44E9-A4E9-F27BD5C883B6}" type="pres">
      <dgm:prSet presAssocID="{7D87D579-FBEC-4AE3-BF7A-81DD334AF1AF}" presName="composite" presStyleCnt="0"/>
      <dgm:spPr/>
    </dgm:pt>
    <dgm:pt modelId="{573F204E-E592-4996-8942-8D0AC4B37CED}" type="pres">
      <dgm:prSet presAssocID="{7D87D579-FBEC-4AE3-BF7A-81DD334AF1AF}" presName="background" presStyleLbl="node0" presStyleIdx="1" presStyleCnt="2"/>
      <dgm:spPr/>
    </dgm:pt>
    <dgm:pt modelId="{FDD6AD62-8ACA-45C6-908C-433D7C9557D0}" type="pres">
      <dgm:prSet presAssocID="{7D87D579-FBEC-4AE3-BF7A-81DD334AF1AF}" presName="text" presStyleLbl="fgAcc0" presStyleIdx="1" presStyleCnt="2" custScaleX="1203336" custScaleY="603161" custLinFactY="29822" custLinFactNeighborX="8643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5D347-4AAA-449A-9957-32C417AD86E1}" type="pres">
      <dgm:prSet presAssocID="{7D87D579-FBEC-4AE3-BF7A-81DD334AF1AF}" presName="hierChild2" presStyleCnt="0"/>
      <dgm:spPr/>
    </dgm:pt>
    <dgm:pt modelId="{988CBE26-B2AA-4C73-A725-4FC10B3329CB}" type="pres">
      <dgm:prSet presAssocID="{E01A7692-DF4B-4AEA-91C3-55FC5B5FB0E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B23C54E-CBB6-4BB2-BCB5-C0965D37EE09}" type="pres">
      <dgm:prSet presAssocID="{B0C429FD-BF6B-411F-B3E0-BCA839A25525}" presName="hierRoot2" presStyleCnt="0"/>
      <dgm:spPr/>
    </dgm:pt>
    <dgm:pt modelId="{D4EC8FA2-6C60-4574-B6EF-2E3BAD18A1DE}" type="pres">
      <dgm:prSet presAssocID="{B0C429FD-BF6B-411F-B3E0-BCA839A25525}" presName="composite2" presStyleCnt="0"/>
      <dgm:spPr/>
    </dgm:pt>
    <dgm:pt modelId="{0199616A-0339-4ABA-831E-0BAF28D0D413}" type="pres">
      <dgm:prSet presAssocID="{B0C429FD-BF6B-411F-B3E0-BCA839A25525}" presName="background2" presStyleLbl="node2" presStyleIdx="1" presStyleCnt="3"/>
      <dgm:spPr/>
    </dgm:pt>
    <dgm:pt modelId="{0F441239-2924-4908-94A6-4A215BE0B411}" type="pres">
      <dgm:prSet presAssocID="{B0C429FD-BF6B-411F-B3E0-BCA839A25525}" presName="text2" presStyleLbl="fgAcc2" presStyleIdx="1" presStyleCnt="3" custScaleX="681408" custScaleY="1250857" custLinFactX="-25713" custLinFactY="207483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BD558-6BF2-4BA3-A610-8D672B483F90}" type="pres">
      <dgm:prSet presAssocID="{B0C429FD-BF6B-411F-B3E0-BCA839A25525}" presName="hierChild3" presStyleCnt="0"/>
      <dgm:spPr/>
    </dgm:pt>
    <dgm:pt modelId="{75787BF5-743D-48B6-9E18-4435CABE5EC2}" type="pres">
      <dgm:prSet presAssocID="{AA60EF18-9112-4BBB-BC4A-89DCAF9A5EB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2D198C8-BC01-4F07-8727-F7415B11080F}" type="pres">
      <dgm:prSet presAssocID="{8D463458-EE21-4BAF-9CE9-8512413E7D7E}" presName="hierRoot2" presStyleCnt="0"/>
      <dgm:spPr/>
    </dgm:pt>
    <dgm:pt modelId="{61F068DD-662B-4C01-BAEE-B2217038D921}" type="pres">
      <dgm:prSet presAssocID="{8D463458-EE21-4BAF-9CE9-8512413E7D7E}" presName="composite2" presStyleCnt="0"/>
      <dgm:spPr/>
    </dgm:pt>
    <dgm:pt modelId="{B4C1C38E-78F4-4D24-BAA7-3F3A9BCC2F28}" type="pres">
      <dgm:prSet presAssocID="{8D463458-EE21-4BAF-9CE9-8512413E7D7E}" presName="background2" presStyleLbl="node2" presStyleIdx="2" presStyleCnt="3"/>
      <dgm:spPr/>
    </dgm:pt>
    <dgm:pt modelId="{D43C9242-1621-4924-94AA-F96A51746465}" type="pres">
      <dgm:prSet presAssocID="{8D463458-EE21-4BAF-9CE9-8512413E7D7E}" presName="text2" presStyleLbl="fgAcc2" presStyleIdx="2" presStyleCnt="3" custScaleX="886759" custScaleY="1427310" custLinFactY="300000" custLinFactNeighborX="-29578" custLinFactNeighborY="322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3E093-9E57-4315-8863-8ADC4AAF8F82}" type="pres">
      <dgm:prSet presAssocID="{8D463458-EE21-4BAF-9CE9-8512413E7D7E}" presName="hierChild3" presStyleCnt="0"/>
      <dgm:spPr/>
    </dgm:pt>
  </dgm:ptLst>
  <dgm:cxnLst>
    <dgm:cxn modelId="{1437701D-FA53-4E2C-88FA-F4B3F128AAD9}" type="presOf" srcId="{7D33C315-CEAC-42AB-A9CF-8E01587ADBD1}" destId="{67BB35B6-9471-4135-AA2A-96D7280E7C59}" srcOrd="0" destOrd="0" presId="urn:microsoft.com/office/officeart/2005/8/layout/hierarchy1"/>
    <dgm:cxn modelId="{531AC7AA-F9AF-45E4-BEC2-525C0A164161}" type="presOf" srcId="{BF5BD94A-52AE-419C-81C3-F3041A2A9A96}" destId="{00B1254C-1A3A-4097-AA1F-0B26580A01A5}" srcOrd="0" destOrd="0" presId="urn:microsoft.com/office/officeart/2005/8/layout/hierarchy1"/>
    <dgm:cxn modelId="{944A2B46-0F21-49B2-A22B-95305D8AE4FB}" type="presOf" srcId="{7D87D579-FBEC-4AE3-BF7A-81DD334AF1AF}" destId="{FDD6AD62-8ACA-45C6-908C-433D7C9557D0}" srcOrd="0" destOrd="0" presId="urn:microsoft.com/office/officeart/2005/8/layout/hierarchy1"/>
    <dgm:cxn modelId="{4207BAFA-B793-45D8-8B8F-B0A0024F0196}" srcId="{7D87D579-FBEC-4AE3-BF7A-81DD334AF1AF}" destId="{8D463458-EE21-4BAF-9CE9-8512413E7D7E}" srcOrd="1" destOrd="0" parTransId="{AA60EF18-9112-4BBB-BC4A-89DCAF9A5EB7}" sibTransId="{7265BAB0-C7EA-4A56-84BB-64CB718BF683}"/>
    <dgm:cxn modelId="{D8E3A39B-BCC9-4105-843A-A11B0F709766}" srcId="{20A04977-A732-42D3-BCC3-1833DF89D18A}" destId="{7D87D579-FBEC-4AE3-BF7A-81DD334AF1AF}" srcOrd="1" destOrd="0" parTransId="{9BE84C3E-DB1E-428E-B20C-14DCBEB8993D}" sibTransId="{E669D20B-2511-46E0-9CEF-A718F714683B}"/>
    <dgm:cxn modelId="{7DF5BD6D-6100-452E-A422-CB18D09BEBE1}" type="presOf" srcId="{E01A7692-DF4B-4AEA-91C3-55FC5B5FB0E8}" destId="{988CBE26-B2AA-4C73-A725-4FC10B3329CB}" srcOrd="0" destOrd="0" presId="urn:microsoft.com/office/officeart/2005/8/layout/hierarchy1"/>
    <dgm:cxn modelId="{99DF8C84-468F-4602-9194-781ABA2EBCA0}" type="presOf" srcId="{BA84A95D-59BF-42DB-A829-9274A0DD07F3}" destId="{2A2CBEAC-048C-4BAB-9DFD-8840A3060196}" srcOrd="0" destOrd="0" presId="urn:microsoft.com/office/officeart/2005/8/layout/hierarchy1"/>
    <dgm:cxn modelId="{6D978F0F-4537-4940-BFCA-3BAC67748298}" type="presOf" srcId="{8D463458-EE21-4BAF-9CE9-8512413E7D7E}" destId="{D43C9242-1621-4924-94AA-F96A51746465}" srcOrd="0" destOrd="0" presId="urn:microsoft.com/office/officeart/2005/8/layout/hierarchy1"/>
    <dgm:cxn modelId="{AB1DE59F-B97E-4D1F-A151-FF369BB23584}" type="presOf" srcId="{AA60EF18-9112-4BBB-BC4A-89DCAF9A5EB7}" destId="{75787BF5-743D-48B6-9E18-4435CABE5EC2}" srcOrd="0" destOrd="0" presId="urn:microsoft.com/office/officeart/2005/8/layout/hierarchy1"/>
    <dgm:cxn modelId="{C9C04198-D42F-4AD4-82DB-A94F5FA0247F}" type="presOf" srcId="{2647D43A-0E67-4494-A474-AF12DB36011A}" destId="{7A625673-679F-4606-95AC-9A3663C370A8}" srcOrd="0" destOrd="0" presId="urn:microsoft.com/office/officeart/2005/8/layout/hierarchy1"/>
    <dgm:cxn modelId="{08677638-2B06-48E2-AE74-801F47C949B9}" srcId="{7D87D579-FBEC-4AE3-BF7A-81DD334AF1AF}" destId="{B0C429FD-BF6B-411F-B3E0-BCA839A25525}" srcOrd="0" destOrd="0" parTransId="{E01A7692-DF4B-4AEA-91C3-55FC5B5FB0E8}" sibTransId="{DFD2A45A-4B17-4445-BDC2-AC9B1DC8B2BA}"/>
    <dgm:cxn modelId="{87CEDF19-C0EE-4566-820E-622CF0395CBB}" type="presOf" srcId="{20A04977-A732-42D3-BCC3-1833DF89D18A}" destId="{23E33E84-D554-40B3-BFFB-A42ED2031088}" srcOrd="0" destOrd="0" presId="urn:microsoft.com/office/officeart/2005/8/layout/hierarchy1"/>
    <dgm:cxn modelId="{A776692E-60D5-40B0-83C8-B74E71BDDE3B}" type="presOf" srcId="{B0C429FD-BF6B-411F-B3E0-BCA839A25525}" destId="{0F441239-2924-4908-94A6-4A215BE0B411}" srcOrd="0" destOrd="0" presId="urn:microsoft.com/office/officeart/2005/8/layout/hierarchy1"/>
    <dgm:cxn modelId="{10ABE9E4-3D2D-4DD9-86FD-FA7ECCF1DC92}" srcId="{BF5BD94A-52AE-419C-81C3-F3041A2A9A96}" destId="{BA84A95D-59BF-42DB-A829-9274A0DD07F3}" srcOrd="0" destOrd="0" parTransId="{9748D551-C217-4598-8A21-72785B7EEBA7}" sibTransId="{E92993D9-8462-47A3-960D-62A686ED944E}"/>
    <dgm:cxn modelId="{1DCBFDB5-0563-4880-87D6-C06CCCD7EF16}" srcId="{BA84A95D-59BF-42DB-A829-9274A0DD07F3}" destId="{7D33C315-CEAC-42AB-A9CF-8E01587ADBD1}" srcOrd="0" destOrd="0" parTransId="{2647D43A-0E67-4494-A474-AF12DB36011A}" sibTransId="{2E978C46-14F4-4E13-89DB-16E9C15E5587}"/>
    <dgm:cxn modelId="{AEA6D8A9-8086-4782-A8A7-24C138DEC827}" srcId="{20A04977-A732-42D3-BCC3-1833DF89D18A}" destId="{BF5BD94A-52AE-419C-81C3-F3041A2A9A96}" srcOrd="0" destOrd="0" parTransId="{B27DD893-2E20-4AE6-BF14-0666F2F02E1E}" sibTransId="{F2F0765C-DC19-4F54-BB5F-638D681FB86C}"/>
    <dgm:cxn modelId="{6FE95A66-A965-40B5-9FA9-F4460ECC5BD6}" type="presOf" srcId="{9748D551-C217-4598-8A21-72785B7EEBA7}" destId="{9F8C82D0-38EA-4882-999A-B9FD0E9AE03B}" srcOrd="0" destOrd="0" presId="urn:microsoft.com/office/officeart/2005/8/layout/hierarchy1"/>
    <dgm:cxn modelId="{F009810F-8DE5-4F65-9FCD-D04450526387}" type="presParOf" srcId="{23E33E84-D554-40B3-BFFB-A42ED2031088}" destId="{FEFDC744-96BB-4685-A5B5-001D04FDE0D9}" srcOrd="0" destOrd="0" presId="urn:microsoft.com/office/officeart/2005/8/layout/hierarchy1"/>
    <dgm:cxn modelId="{7225B0AE-8C8E-4835-B69D-66799755A1F3}" type="presParOf" srcId="{FEFDC744-96BB-4685-A5B5-001D04FDE0D9}" destId="{D3527EE0-0C9A-4AA2-9D42-41844FF0DD3C}" srcOrd="0" destOrd="0" presId="urn:microsoft.com/office/officeart/2005/8/layout/hierarchy1"/>
    <dgm:cxn modelId="{F60514A3-C3C9-41A0-AC48-A0B0B28BC517}" type="presParOf" srcId="{D3527EE0-0C9A-4AA2-9D42-41844FF0DD3C}" destId="{C08EA2F0-1532-48B7-8833-5D934BF9CB51}" srcOrd="0" destOrd="0" presId="urn:microsoft.com/office/officeart/2005/8/layout/hierarchy1"/>
    <dgm:cxn modelId="{29D7A4ED-72D6-4FC3-9F9F-D784E8C01B83}" type="presParOf" srcId="{D3527EE0-0C9A-4AA2-9D42-41844FF0DD3C}" destId="{00B1254C-1A3A-4097-AA1F-0B26580A01A5}" srcOrd="1" destOrd="0" presId="urn:microsoft.com/office/officeart/2005/8/layout/hierarchy1"/>
    <dgm:cxn modelId="{4A7521B8-A191-4436-A230-FFE4B2BBD73A}" type="presParOf" srcId="{FEFDC744-96BB-4685-A5B5-001D04FDE0D9}" destId="{151B8A00-C58B-48F0-9551-7A475BC8869A}" srcOrd="1" destOrd="0" presId="urn:microsoft.com/office/officeart/2005/8/layout/hierarchy1"/>
    <dgm:cxn modelId="{F106BB60-2872-4AA7-8D96-CBD81E4113D9}" type="presParOf" srcId="{151B8A00-C58B-48F0-9551-7A475BC8869A}" destId="{9F8C82D0-38EA-4882-999A-B9FD0E9AE03B}" srcOrd="0" destOrd="0" presId="urn:microsoft.com/office/officeart/2005/8/layout/hierarchy1"/>
    <dgm:cxn modelId="{61DD0918-D42F-41E6-993C-63A40EA2184F}" type="presParOf" srcId="{151B8A00-C58B-48F0-9551-7A475BC8869A}" destId="{BFA541E5-2421-4D15-A9EB-929019A4C4B7}" srcOrd="1" destOrd="0" presId="urn:microsoft.com/office/officeart/2005/8/layout/hierarchy1"/>
    <dgm:cxn modelId="{B190A14A-239E-4E3B-BFA5-8C7C496E06DA}" type="presParOf" srcId="{BFA541E5-2421-4D15-A9EB-929019A4C4B7}" destId="{CE00FC7D-554C-415D-B3E0-F93AB498B2BE}" srcOrd="0" destOrd="0" presId="urn:microsoft.com/office/officeart/2005/8/layout/hierarchy1"/>
    <dgm:cxn modelId="{E92E0664-90E0-4013-8409-A99F48C1F729}" type="presParOf" srcId="{CE00FC7D-554C-415D-B3E0-F93AB498B2BE}" destId="{D2BA5B19-B44E-4116-BFA7-6179E81045EE}" srcOrd="0" destOrd="0" presId="urn:microsoft.com/office/officeart/2005/8/layout/hierarchy1"/>
    <dgm:cxn modelId="{AFE995DF-63B4-4677-B385-99DED7DDCA23}" type="presParOf" srcId="{CE00FC7D-554C-415D-B3E0-F93AB498B2BE}" destId="{2A2CBEAC-048C-4BAB-9DFD-8840A3060196}" srcOrd="1" destOrd="0" presId="urn:microsoft.com/office/officeart/2005/8/layout/hierarchy1"/>
    <dgm:cxn modelId="{F41BE4CF-7D6B-4B6D-B0D1-11571F01C0F7}" type="presParOf" srcId="{BFA541E5-2421-4D15-A9EB-929019A4C4B7}" destId="{6ED4820D-706C-4F53-84F3-E60791282591}" srcOrd="1" destOrd="0" presId="urn:microsoft.com/office/officeart/2005/8/layout/hierarchy1"/>
    <dgm:cxn modelId="{1F2604E6-6D59-4F95-A39E-9DFD83355A8E}" type="presParOf" srcId="{6ED4820D-706C-4F53-84F3-E60791282591}" destId="{7A625673-679F-4606-95AC-9A3663C370A8}" srcOrd="0" destOrd="0" presId="urn:microsoft.com/office/officeart/2005/8/layout/hierarchy1"/>
    <dgm:cxn modelId="{68F88651-64A8-4A5A-AF64-D64EC5E94618}" type="presParOf" srcId="{6ED4820D-706C-4F53-84F3-E60791282591}" destId="{33327155-BA9A-4458-B8C0-4F62407C858A}" srcOrd="1" destOrd="0" presId="urn:microsoft.com/office/officeart/2005/8/layout/hierarchy1"/>
    <dgm:cxn modelId="{367C53E4-3AE0-45A7-BAD8-6BFE99BD8256}" type="presParOf" srcId="{33327155-BA9A-4458-B8C0-4F62407C858A}" destId="{94E91C1D-8B70-477B-B40D-22F6C9E72638}" srcOrd="0" destOrd="0" presId="urn:microsoft.com/office/officeart/2005/8/layout/hierarchy1"/>
    <dgm:cxn modelId="{129DADB0-9A99-4EB9-898E-8D5CA23D5AEA}" type="presParOf" srcId="{94E91C1D-8B70-477B-B40D-22F6C9E72638}" destId="{AD2024E0-C094-4380-98B5-8E1F19D2E607}" srcOrd="0" destOrd="0" presId="urn:microsoft.com/office/officeart/2005/8/layout/hierarchy1"/>
    <dgm:cxn modelId="{1E776F4B-579C-4D35-89EF-9A3AF6B19FF8}" type="presParOf" srcId="{94E91C1D-8B70-477B-B40D-22F6C9E72638}" destId="{67BB35B6-9471-4135-AA2A-96D7280E7C59}" srcOrd="1" destOrd="0" presId="urn:microsoft.com/office/officeart/2005/8/layout/hierarchy1"/>
    <dgm:cxn modelId="{AEE864B1-0F57-49B4-94FE-9173E26E59C8}" type="presParOf" srcId="{33327155-BA9A-4458-B8C0-4F62407C858A}" destId="{F991A2C4-C10D-4BF4-8D02-5DA1A9459B58}" srcOrd="1" destOrd="0" presId="urn:microsoft.com/office/officeart/2005/8/layout/hierarchy1"/>
    <dgm:cxn modelId="{A963A956-624B-412F-ACBD-E5B3A85227F2}" type="presParOf" srcId="{23E33E84-D554-40B3-BFFB-A42ED2031088}" destId="{1393462E-503C-4818-90C1-C70A5D00A089}" srcOrd="1" destOrd="0" presId="urn:microsoft.com/office/officeart/2005/8/layout/hierarchy1"/>
    <dgm:cxn modelId="{30B8C4CA-01EB-4B7E-8B16-A3ADE8FB4EA8}" type="presParOf" srcId="{1393462E-503C-4818-90C1-C70A5D00A089}" destId="{462B8E5C-E3B7-44E9-A4E9-F27BD5C883B6}" srcOrd="0" destOrd="0" presId="urn:microsoft.com/office/officeart/2005/8/layout/hierarchy1"/>
    <dgm:cxn modelId="{5B58BA15-8571-43BB-81F8-8E63D60A773E}" type="presParOf" srcId="{462B8E5C-E3B7-44E9-A4E9-F27BD5C883B6}" destId="{573F204E-E592-4996-8942-8D0AC4B37CED}" srcOrd="0" destOrd="0" presId="urn:microsoft.com/office/officeart/2005/8/layout/hierarchy1"/>
    <dgm:cxn modelId="{7CE94ABD-A080-4368-8BC3-51E545C895AF}" type="presParOf" srcId="{462B8E5C-E3B7-44E9-A4E9-F27BD5C883B6}" destId="{FDD6AD62-8ACA-45C6-908C-433D7C9557D0}" srcOrd="1" destOrd="0" presId="urn:microsoft.com/office/officeart/2005/8/layout/hierarchy1"/>
    <dgm:cxn modelId="{E0162BD4-2B94-4C05-9E4B-C67D805E9FA3}" type="presParOf" srcId="{1393462E-503C-4818-90C1-C70A5D00A089}" destId="{8765D347-4AAA-449A-9957-32C417AD86E1}" srcOrd="1" destOrd="0" presId="urn:microsoft.com/office/officeart/2005/8/layout/hierarchy1"/>
    <dgm:cxn modelId="{CC701368-4D15-41E7-9613-82F647DC99C5}" type="presParOf" srcId="{8765D347-4AAA-449A-9957-32C417AD86E1}" destId="{988CBE26-B2AA-4C73-A725-4FC10B3329CB}" srcOrd="0" destOrd="0" presId="urn:microsoft.com/office/officeart/2005/8/layout/hierarchy1"/>
    <dgm:cxn modelId="{4AD9AE73-EF03-4291-81B1-54B647A5034D}" type="presParOf" srcId="{8765D347-4AAA-449A-9957-32C417AD86E1}" destId="{9B23C54E-CBB6-4BB2-BCB5-C0965D37EE09}" srcOrd="1" destOrd="0" presId="urn:microsoft.com/office/officeart/2005/8/layout/hierarchy1"/>
    <dgm:cxn modelId="{64451244-9F7F-4645-BFC0-D949F166B84E}" type="presParOf" srcId="{9B23C54E-CBB6-4BB2-BCB5-C0965D37EE09}" destId="{D4EC8FA2-6C60-4574-B6EF-2E3BAD18A1DE}" srcOrd="0" destOrd="0" presId="urn:microsoft.com/office/officeart/2005/8/layout/hierarchy1"/>
    <dgm:cxn modelId="{5D33AC83-CCA3-4C22-AB4F-FF68C8B812A7}" type="presParOf" srcId="{D4EC8FA2-6C60-4574-B6EF-2E3BAD18A1DE}" destId="{0199616A-0339-4ABA-831E-0BAF28D0D413}" srcOrd="0" destOrd="0" presId="urn:microsoft.com/office/officeart/2005/8/layout/hierarchy1"/>
    <dgm:cxn modelId="{AA5E04FF-AAAE-4335-ABE2-F11531E613DC}" type="presParOf" srcId="{D4EC8FA2-6C60-4574-B6EF-2E3BAD18A1DE}" destId="{0F441239-2924-4908-94A6-4A215BE0B411}" srcOrd="1" destOrd="0" presId="urn:microsoft.com/office/officeart/2005/8/layout/hierarchy1"/>
    <dgm:cxn modelId="{A328DE0E-E24A-4891-8F2B-764BF130706F}" type="presParOf" srcId="{9B23C54E-CBB6-4BB2-BCB5-C0965D37EE09}" destId="{224BD558-6BF2-4BA3-A610-8D672B483F90}" srcOrd="1" destOrd="0" presId="urn:microsoft.com/office/officeart/2005/8/layout/hierarchy1"/>
    <dgm:cxn modelId="{0F4E5B4E-9D24-4EA5-8AF6-5059F94B4989}" type="presParOf" srcId="{8765D347-4AAA-449A-9957-32C417AD86E1}" destId="{75787BF5-743D-48B6-9E18-4435CABE5EC2}" srcOrd="2" destOrd="0" presId="urn:microsoft.com/office/officeart/2005/8/layout/hierarchy1"/>
    <dgm:cxn modelId="{84085909-6BF6-4C78-BB4A-B7B207C5718A}" type="presParOf" srcId="{8765D347-4AAA-449A-9957-32C417AD86E1}" destId="{32D198C8-BC01-4F07-8727-F7415B11080F}" srcOrd="3" destOrd="0" presId="urn:microsoft.com/office/officeart/2005/8/layout/hierarchy1"/>
    <dgm:cxn modelId="{9C1E2BBB-4A75-497A-B76A-2B29961D443E}" type="presParOf" srcId="{32D198C8-BC01-4F07-8727-F7415B11080F}" destId="{61F068DD-662B-4C01-BAEE-B2217038D921}" srcOrd="0" destOrd="0" presId="urn:microsoft.com/office/officeart/2005/8/layout/hierarchy1"/>
    <dgm:cxn modelId="{BF69DE31-F67F-40AD-BA3E-569A911042E4}" type="presParOf" srcId="{61F068DD-662B-4C01-BAEE-B2217038D921}" destId="{B4C1C38E-78F4-4D24-BAA7-3F3A9BCC2F28}" srcOrd="0" destOrd="0" presId="urn:microsoft.com/office/officeart/2005/8/layout/hierarchy1"/>
    <dgm:cxn modelId="{D9A38A07-7A6D-491E-AD7A-CA0B926545A1}" type="presParOf" srcId="{61F068DD-662B-4C01-BAEE-B2217038D921}" destId="{D43C9242-1621-4924-94AA-F96A51746465}" srcOrd="1" destOrd="0" presId="urn:microsoft.com/office/officeart/2005/8/layout/hierarchy1"/>
    <dgm:cxn modelId="{A9052D28-FEA8-4A56-84EF-1B7CC049C560}" type="presParOf" srcId="{32D198C8-BC01-4F07-8727-F7415B11080F}" destId="{E5E3E093-9E57-4315-8863-8ADC4AAF8F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7BF5-743D-48B6-9E18-4435CABE5EC2}">
      <dsp:nvSpPr>
        <dsp:cNvPr id="0" name=""/>
        <dsp:cNvSpPr/>
      </dsp:nvSpPr>
      <dsp:spPr>
        <a:xfrm>
          <a:off x="6439814" y="2041268"/>
          <a:ext cx="648213" cy="94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127"/>
              </a:lnTo>
              <a:lnTo>
                <a:pt x="648213" y="915127"/>
              </a:lnTo>
              <a:lnTo>
                <a:pt x="648213" y="9405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CBE26-B2AA-4C73-A725-4FC10B3329CB}">
      <dsp:nvSpPr>
        <dsp:cNvPr id="0" name=""/>
        <dsp:cNvSpPr/>
      </dsp:nvSpPr>
      <dsp:spPr>
        <a:xfrm>
          <a:off x="4607213" y="2041268"/>
          <a:ext cx="1832601" cy="739202"/>
        </a:xfrm>
        <a:custGeom>
          <a:avLst/>
          <a:gdLst/>
          <a:ahLst/>
          <a:cxnLst/>
          <a:rect l="0" t="0" r="0" b="0"/>
          <a:pathLst>
            <a:path>
              <a:moveTo>
                <a:pt x="1832601" y="0"/>
              </a:moveTo>
              <a:lnTo>
                <a:pt x="1832601" y="713735"/>
              </a:lnTo>
              <a:lnTo>
                <a:pt x="0" y="713735"/>
              </a:lnTo>
              <a:lnTo>
                <a:pt x="0" y="7392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25673-679F-4606-95AC-9A3663C370A8}">
      <dsp:nvSpPr>
        <dsp:cNvPr id="0" name=""/>
        <dsp:cNvSpPr/>
      </dsp:nvSpPr>
      <dsp:spPr>
        <a:xfrm>
          <a:off x="1934550" y="2049314"/>
          <a:ext cx="91440" cy="666689"/>
        </a:xfrm>
        <a:custGeom>
          <a:avLst/>
          <a:gdLst/>
          <a:ahLst/>
          <a:cxnLst/>
          <a:rect l="0" t="0" r="0" b="0"/>
          <a:pathLst>
            <a:path>
              <a:moveTo>
                <a:pt x="124421" y="0"/>
              </a:moveTo>
              <a:lnTo>
                <a:pt x="124421" y="641222"/>
              </a:lnTo>
              <a:lnTo>
                <a:pt x="45720" y="641222"/>
              </a:lnTo>
              <a:lnTo>
                <a:pt x="45720" y="6666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C82D0-38EA-4882-999A-B9FD0E9AE03B}">
      <dsp:nvSpPr>
        <dsp:cNvPr id="0" name=""/>
        <dsp:cNvSpPr/>
      </dsp:nvSpPr>
      <dsp:spPr>
        <a:xfrm>
          <a:off x="2058971" y="780218"/>
          <a:ext cx="2431492" cy="208160"/>
        </a:xfrm>
        <a:custGeom>
          <a:avLst/>
          <a:gdLst/>
          <a:ahLst/>
          <a:cxnLst/>
          <a:rect l="0" t="0" r="0" b="0"/>
          <a:pathLst>
            <a:path>
              <a:moveTo>
                <a:pt x="2431492" y="0"/>
              </a:moveTo>
              <a:lnTo>
                <a:pt x="2431492" y="182693"/>
              </a:lnTo>
              <a:lnTo>
                <a:pt x="0" y="182693"/>
              </a:lnTo>
              <a:lnTo>
                <a:pt x="0" y="208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EA2F0-1532-48B7-8833-5D934BF9CB51}">
      <dsp:nvSpPr>
        <dsp:cNvPr id="0" name=""/>
        <dsp:cNvSpPr/>
      </dsp:nvSpPr>
      <dsp:spPr>
        <a:xfrm>
          <a:off x="2250005" y="-29017"/>
          <a:ext cx="4480917" cy="8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1254C-1A3A-4097-AA1F-0B26580A01A5}">
      <dsp:nvSpPr>
        <dsp:cNvPr id="0" name=""/>
        <dsp:cNvSpPr/>
      </dsp:nvSpPr>
      <dsp:spPr>
        <a:xfrm>
          <a:off x="2280549" y="0"/>
          <a:ext cx="4480917" cy="8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Агрессивность </a:t>
          </a:r>
          <a:endParaRPr lang="ru-RU" sz="4000" b="1" kern="1200" dirty="0">
            <a:solidFill>
              <a:srgbClr val="FF0000"/>
            </a:solidFill>
          </a:endParaRPr>
        </a:p>
      </dsp:txBody>
      <dsp:txXfrm>
        <a:off x="2304251" y="23702"/>
        <a:ext cx="4433513" cy="761831"/>
      </dsp:txXfrm>
    </dsp:sp>
    <dsp:sp modelId="{D2BA5B19-B44E-4116-BFA7-6179E81045EE}">
      <dsp:nvSpPr>
        <dsp:cNvPr id="0" name=""/>
        <dsp:cNvSpPr/>
      </dsp:nvSpPr>
      <dsp:spPr>
        <a:xfrm>
          <a:off x="444555" y="988378"/>
          <a:ext cx="3228830" cy="1060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CBEAC-048C-4BAB-9DFD-8840A3060196}">
      <dsp:nvSpPr>
        <dsp:cNvPr id="0" name=""/>
        <dsp:cNvSpPr/>
      </dsp:nvSpPr>
      <dsp:spPr>
        <a:xfrm>
          <a:off x="475100" y="1017395"/>
          <a:ext cx="3228830" cy="1060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Доброкачественная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506174" y="1048469"/>
        <a:ext cx="3166682" cy="998788"/>
      </dsp:txXfrm>
    </dsp:sp>
    <dsp:sp modelId="{AD2024E0-C094-4380-98B5-8E1F19D2E607}">
      <dsp:nvSpPr>
        <dsp:cNvPr id="0" name=""/>
        <dsp:cNvSpPr/>
      </dsp:nvSpPr>
      <dsp:spPr>
        <a:xfrm>
          <a:off x="529673" y="2716004"/>
          <a:ext cx="2901193" cy="2178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B35B6-9471-4135-AA2A-96D7280E7C59}">
      <dsp:nvSpPr>
        <dsp:cNvPr id="0" name=""/>
        <dsp:cNvSpPr/>
      </dsp:nvSpPr>
      <dsp:spPr>
        <a:xfrm>
          <a:off x="560217" y="2745021"/>
          <a:ext cx="2901193" cy="2178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Целеустремленность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Настойчивость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Самоутверждение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Потребность в достижениях</a:t>
          </a:r>
          <a:endParaRPr lang="ru-RU" sz="2000" kern="1200" dirty="0">
            <a:solidFill>
              <a:schemeClr val="accent5"/>
            </a:solidFill>
          </a:endParaRPr>
        </a:p>
      </dsp:txBody>
      <dsp:txXfrm>
        <a:off x="624009" y="2808813"/>
        <a:ext cx="2773609" cy="2050446"/>
      </dsp:txXfrm>
    </dsp:sp>
    <dsp:sp modelId="{573F204E-E592-4996-8942-8D0AC4B37CED}">
      <dsp:nvSpPr>
        <dsp:cNvPr id="0" name=""/>
        <dsp:cNvSpPr/>
      </dsp:nvSpPr>
      <dsp:spPr>
        <a:xfrm>
          <a:off x="4785826" y="988379"/>
          <a:ext cx="3307977" cy="1052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6AD62-8ACA-45C6-908C-433D7C9557D0}">
      <dsp:nvSpPr>
        <dsp:cNvPr id="0" name=""/>
        <dsp:cNvSpPr/>
      </dsp:nvSpPr>
      <dsp:spPr>
        <a:xfrm>
          <a:off x="4816370" y="1017396"/>
          <a:ext cx="3307977" cy="105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Злокачественная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4847208" y="1048234"/>
        <a:ext cx="3246301" cy="991213"/>
      </dsp:txXfrm>
    </dsp:sp>
    <dsp:sp modelId="{0199616A-0339-4ABA-831E-0BAF28D0D413}">
      <dsp:nvSpPr>
        <dsp:cNvPr id="0" name=""/>
        <dsp:cNvSpPr/>
      </dsp:nvSpPr>
      <dsp:spPr>
        <a:xfrm>
          <a:off x="3670616" y="2780470"/>
          <a:ext cx="1873194" cy="2183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41239-2924-4908-94A6-4A215BE0B411}">
      <dsp:nvSpPr>
        <dsp:cNvPr id="0" name=""/>
        <dsp:cNvSpPr/>
      </dsp:nvSpPr>
      <dsp:spPr>
        <a:xfrm>
          <a:off x="3701160" y="2809487"/>
          <a:ext cx="1873194" cy="2183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Вспышки насилия, стремление к власти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756024" y="2864351"/>
        <a:ext cx="1763466" cy="2073791"/>
      </dsp:txXfrm>
    </dsp:sp>
    <dsp:sp modelId="{B4C1C38E-78F4-4D24-BAA7-3F3A9BCC2F28}">
      <dsp:nvSpPr>
        <dsp:cNvPr id="0" name=""/>
        <dsp:cNvSpPr/>
      </dsp:nvSpPr>
      <dsp:spPr>
        <a:xfrm>
          <a:off x="5869175" y="2981862"/>
          <a:ext cx="2437705" cy="249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C9242-1621-4924-94AA-F96A51746465}">
      <dsp:nvSpPr>
        <dsp:cNvPr id="0" name=""/>
        <dsp:cNvSpPr/>
      </dsp:nvSpPr>
      <dsp:spPr>
        <a:xfrm>
          <a:off x="5899719" y="3010879"/>
          <a:ext cx="2437705" cy="249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Подавленная агрессия, застенчивость, алкоголизм, сексуальные расстройства, соматические заболевания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5971117" y="3082277"/>
        <a:ext cx="2294909" cy="234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E7D4-3FE8-4BB7-9406-11C587215735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2F58-9D09-4622-A9B0-2659F58866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2F58-9D09-4622-A9B0-2659F58866B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1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73890"/>
            <a:ext cx="7175351" cy="2251568"/>
          </a:xfrm>
        </p:spPr>
        <p:txBody>
          <a:bodyPr/>
          <a:lstStyle/>
          <a:p>
            <a:pPr marL="182880" indent="0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«Агрессивный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ребенок»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690"/>
            <a:ext cx="2004814" cy="21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32248" cy="24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66872"/>
            <a:ext cx="2376264" cy="208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5892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Педагог-психолог: И.Л. </a:t>
            </a:r>
            <a:r>
              <a:rPr lang="ru-RU" dirty="0" err="1" smtClean="0"/>
              <a:t>Аржанникова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46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0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33339A"/>
                </a:solidFill>
                <a:latin typeface="Georgia,Bold"/>
              </a:rPr>
              <a:t>Поведенческие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легко теряют контроль над собой;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проявляют физическую агрессию (драчливы)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и вербальную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(угрозы, грубость, брань);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демонстрируют вспышки ярости (кричат,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визжат, топают ногами, катаются по полу,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хлопают дверьми, швыряют и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ломают  предметы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);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раздражительны, вспыльчивы,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гневливы,  упрямы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завистливы,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обидчивы,  подозрительны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мстительны;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отличаются «оппозиционной»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манерой  поведения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направленной против того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или иного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авторитета (учителя, ученика-лидера);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намеренно создают конфликтные ситуации,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провоцируют ссоры.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39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Физические симптомы: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dirty="0"/>
              <a:t>• страдают головными </a:t>
            </a:r>
            <a:r>
              <a:rPr lang="ru-RU" sz="4400" dirty="0" smtClean="0"/>
              <a:t>болями,  мускульным </a:t>
            </a:r>
            <a:r>
              <a:rPr lang="ru-RU" sz="4400" dirty="0"/>
              <a:t>напряжением;</a:t>
            </a:r>
          </a:p>
          <a:p>
            <a:r>
              <a:rPr lang="ru-RU" sz="4400" dirty="0"/>
              <a:t>• отличаются угрюмым, </a:t>
            </a:r>
            <a:r>
              <a:rPr lang="ru-RU" sz="4400" dirty="0" smtClean="0"/>
              <a:t>тоскливым    настроением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2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D0000"/>
                </a:solidFill>
                <a:latin typeface="Georgia,Bold"/>
              </a:rPr>
              <a:t>Безразличие или </a:t>
            </a:r>
            <a:r>
              <a:rPr lang="ru-RU" sz="2800" b="1" dirty="0" smtClean="0">
                <a:solidFill>
                  <a:srgbClr val="CD0000"/>
                </a:solidFill>
                <a:latin typeface="Georgia,Bold"/>
              </a:rPr>
              <a:t>враждебность  со </a:t>
            </a:r>
            <a:r>
              <a:rPr lang="ru-RU" sz="2800" b="1" dirty="0">
                <a:solidFill>
                  <a:srgbClr val="CD0000"/>
                </a:solidFill>
                <a:latin typeface="Georgia,Bold"/>
              </a:rPr>
              <a:t>стороны родителей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835433" cy="217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55679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Ваши поступки, действия, общение, семейная обстановка, характер формируют психику вашего ребенка. И будет он счастливым или нет, зависит от того, что вы сделаете со своей головой. Будучи несчастными людьми, вы никак не сможете так выстроить отношения с ребенком, чтобы он был счастлив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60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75118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D0000"/>
                </a:solidFill>
                <a:latin typeface="Georgia,Bold"/>
              </a:rPr>
              <a:t>Разрушение эмоциональных</a:t>
            </a:r>
          </a:p>
          <a:p>
            <a:pPr algn="ctr"/>
            <a:r>
              <a:rPr lang="ru-RU" sz="4000" b="1" dirty="0">
                <a:solidFill>
                  <a:srgbClr val="CD0000"/>
                </a:solidFill>
                <a:latin typeface="Georgia,Bold"/>
              </a:rPr>
              <a:t>связей в семье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443841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Georgia"/>
            </a:endParaRPr>
          </a:p>
          <a:p>
            <a:endParaRPr lang="ru-RU" sz="2400" dirty="0" smtClean="0">
              <a:latin typeface="Georgia"/>
            </a:endParaRPr>
          </a:p>
          <a:p>
            <a:r>
              <a:rPr lang="ru-RU" sz="2400" dirty="0" smtClean="0">
                <a:latin typeface="Georgia"/>
              </a:rPr>
              <a:t>Супруги </a:t>
            </a:r>
            <a:r>
              <a:rPr lang="ru-RU" sz="2400" dirty="0">
                <a:latin typeface="Georgia"/>
              </a:rPr>
              <a:t>сосуществуют </a:t>
            </a:r>
            <a:r>
              <a:rPr lang="ru-RU" sz="2400" dirty="0" smtClean="0">
                <a:latin typeface="Georgia"/>
              </a:rPr>
              <a:t>в постоянных </a:t>
            </a:r>
            <a:r>
              <a:rPr lang="ru-RU" sz="2400" dirty="0">
                <a:latin typeface="Georgia"/>
              </a:rPr>
              <a:t>ссорах. </a:t>
            </a:r>
            <a:r>
              <a:rPr lang="ru-RU" sz="2400" dirty="0" smtClean="0">
                <a:latin typeface="Georgia"/>
              </a:rPr>
              <a:t>Жизнь  в </a:t>
            </a:r>
            <a:r>
              <a:rPr lang="ru-RU" sz="2400" dirty="0">
                <a:latin typeface="Georgia"/>
              </a:rPr>
              <a:t>такой семье </a:t>
            </a:r>
            <a:r>
              <a:rPr lang="ru-RU" sz="2400" dirty="0" smtClean="0">
                <a:latin typeface="Georgia"/>
              </a:rPr>
              <a:t>становится для </a:t>
            </a:r>
            <a:r>
              <a:rPr lang="ru-RU" sz="2400" dirty="0">
                <a:latin typeface="Georgia"/>
              </a:rPr>
              <a:t>ребенка настоящим</a:t>
            </a:r>
          </a:p>
          <a:p>
            <a:r>
              <a:rPr lang="ru-RU" sz="2400" dirty="0">
                <a:latin typeface="Georgia"/>
              </a:rPr>
              <a:t>испытанием, </a:t>
            </a:r>
            <a:r>
              <a:rPr lang="ru-RU" sz="2400" dirty="0" smtClean="0">
                <a:latin typeface="Georgia"/>
              </a:rPr>
              <a:t>особенно, если </a:t>
            </a:r>
            <a:r>
              <a:rPr lang="ru-RU" sz="2400" dirty="0">
                <a:latin typeface="Georgia"/>
              </a:rPr>
              <a:t>родители </a:t>
            </a:r>
            <a:r>
              <a:rPr lang="ru-RU" sz="2400" dirty="0" smtClean="0">
                <a:latin typeface="Georgia"/>
              </a:rPr>
              <a:t>используют  его </a:t>
            </a:r>
            <a:r>
              <a:rPr lang="ru-RU" sz="2400" dirty="0">
                <a:latin typeface="Georgia"/>
              </a:rPr>
              <a:t>как аргумент в </a:t>
            </a:r>
            <a:r>
              <a:rPr lang="ru-RU" sz="2400" dirty="0" smtClean="0">
                <a:latin typeface="Georgia"/>
              </a:rPr>
              <a:t>споре   между </a:t>
            </a:r>
            <a:r>
              <a:rPr lang="ru-RU" sz="2400" dirty="0">
                <a:latin typeface="Georgia"/>
              </a:rPr>
              <a:t>собой. Ребенок </a:t>
            </a:r>
            <a:r>
              <a:rPr lang="ru-RU" sz="2400" dirty="0" smtClean="0">
                <a:latin typeface="Georgia"/>
              </a:rPr>
              <a:t>либо    живет </a:t>
            </a:r>
            <a:r>
              <a:rPr lang="ru-RU" sz="2400" dirty="0">
                <a:latin typeface="Georgia"/>
              </a:rPr>
              <a:t>в постоянном</a:t>
            </a:r>
          </a:p>
          <a:p>
            <a:r>
              <a:rPr lang="ru-RU" sz="2400" dirty="0">
                <a:latin typeface="Georgia"/>
              </a:rPr>
              <a:t>напряжении, страдая </a:t>
            </a:r>
            <a:r>
              <a:rPr lang="ru-RU" sz="2400" dirty="0" smtClean="0">
                <a:latin typeface="Georgia"/>
              </a:rPr>
              <a:t>от   нестабильности </a:t>
            </a:r>
            <a:r>
              <a:rPr lang="ru-RU" sz="2400" dirty="0">
                <a:latin typeface="Georgia"/>
              </a:rPr>
              <a:t>в доме </a:t>
            </a:r>
            <a:r>
              <a:rPr lang="ru-RU" sz="2400" dirty="0" smtClean="0">
                <a:latin typeface="Georgia"/>
              </a:rPr>
              <a:t>и  конфликта </a:t>
            </a:r>
            <a:r>
              <a:rPr lang="ru-RU" sz="2400" dirty="0">
                <a:latin typeface="Georgia"/>
              </a:rPr>
              <a:t>между </a:t>
            </a:r>
            <a:r>
              <a:rPr lang="ru-RU" sz="2400" dirty="0" smtClean="0">
                <a:latin typeface="Georgia"/>
              </a:rPr>
              <a:t>двумя  самыми </a:t>
            </a:r>
            <a:r>
              <a:rPr lang="ru-RU" sz="2400" dirty="0">
                <a:latin typeface="Georgia"/>
              </a:rPr>
              <a:t>близкими ему</a:t>
            </a:r>
            <a:endParaRPr lang="ru-RU" dirty="0">
              <a:latin typeface="Georgia"/>
            </a:endParaRPr>
          </a:p>
          <a:p>
            <a:r>
              <a:rPr lang="ru-RU" sz="2400" dirty="0">
                <a:latin typeface="Georgia"/>
              </a:rPr>
              <a:t>людьми.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084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Жестокий характер матери или отца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284" y="1491654"/>
            <a:ext cx="5258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Родители стремятся во</a:t>
            </a:r>
          </a:p>
          <a:p>
            <a:pPr algn="ctr"/>
            <a:r>
              <a:rPr lang="ru-RU" sz="2400" dirty="0"/>
              <a:t>всем управлять</a:t>
            </a:r>
          </a:p>
          <a:p>
            <a:pPr algn="ctr"/>
            <a:r>
              <a:rPr lang="ru-RU" sz="2400" dirty="0"/>
              <a:t>своим ребенком,</a:t>
            </a:r>
          </a:p>
          <a:p>
            <a:pPr algn="ctr"/>
            <a:r>
              <a:rPr lang="ru-RU" sz="2400" dirty="0"/>
              <a:t>подавляя его волю,</a:t>
            </a:r>
          </a:p>
          <a:p>
            <a:pPr algn="ctr"/>
            <a:r>
              <a:rPr lang="ru-RU" sz="2400" dirty="0"/>
              <a:t>не допуская</a:t>
            </a:r>
          </a:p>
          <a:p>
            <a:pPr algn="ctr"/>
            <a:r>
              <a:rPr lang="ru-RU" sz="2400" dirty="0"/>
              <a:t>никакого</a:t>
            </a:r>
          </a:p>
          <a:p>
            <a:pPr algn="ctr"/>
            <a:r>
              <a:rPr lang="ru-RU" sz="2400" dirty="0"/>
              <a:t>проявления его</a:t>
            </a:r>
          </a:p>
          <a:p>
            <a:pPr algn="ctr"/>
            <a:r>
              <a:rPr lang="ru-RU" sz="2400" dirty="0"/>
              <a:t>личной инициативы</a:t>
            </a:r>
          </a:p>
          <a:p>
            <a:pPr algn="ctr"/>
            <a:r>
              <a:rPr lang="ru-RU" sz="2400" dirty="0"/>
              <a:t>и не предоставляя</a:t>
            </a:r>
          </a:p>
          <a:p>
            <a:pPr algn="ctr"/>
            <a:r>
              <a:rPr lang="ru-RU" sz="2400" dirty="0"/>
              <a:t>ему возможности</a:t>
            </a:r>
          </a:p>
          <a:p>
            <a:pPr algn="ctr"/>
            <a:r>
              <a:rPr lang="ru-RU" sz="2400" dirty="0"/>
              <a:t>быть собой. Они</a:t>
            </a:r>
          </a:p>
          <a:p>
            <a:pPr algn="ctr"/>
            <a:r>
              <a:rPr lang="ru-RU" sz="2400" dirty="0"/>
              <a:t>вызывают у ребенка</a:t>
            </a:r>
          </a:p>
          <a:p>
            <a:pPr algn="ctr"/>
            <a:r>
              <a:rPr lang="ru-RU" sz="2400" dirty="0"/>
              <a:t>не столько любовь,</a:t>
            </a:r>
          </a:p>
          <a:p>
            <a:pPr algn="ctr"/>
            <a:r>
              <a:rPr lang="ru-RU" sz="2400" dirty="0"/>
              <a:t>сколько страх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83" y="1700808"/>
            <a:ext cx="34092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2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Неуважение к личности ребенка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412776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Агрессивные  реакции могут  быть </a:t>
            </a:r>
            <a:r>
              <a:rPr lang="ru-RU" sz="3200" dirty="0"/>
              <a:t>вызваны</a:t>
            </a:r>
          </a:p>
          <a:p>
            <a:r>
              <a:rPr lang="ru-RU" sz="3200" dirty="0"/>
              <a:t>некорректной и</a:t>
            </a:r>
          </a:p>
          <a:p>
            <a:r>
              <a:rPr lang="ru-RU" sz="3200" dirty="0" smtClean="0"/>
              <a:t>Нетактичной критикой,</a:t>
            </a:r>
          </a:p>
          <a:p>
            <a:r>
              <a:rPr lang="ru-RU" sz="3200" dirty="0" smtClean="0"/>
              <a:t>Оскорбительными  и унизительными</a:t>
            </a:r>
            <a:r>
              <a:rPr lang="ru-RU" dirty="0"/>
              <a:t> </a:t>
            </a:r>
            <a:r>
              <a:rPr lang="ru-RU" sz="3200" dirty="0" smtClean="0"/>
              <a:t>замечаниями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010387" cy="39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1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974" y="260648"/>
            <a:ext cx="542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Чрезмерный контроль или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отсутствие его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Подавляемый гнев, </a:t>
            </a:r>
            <a:r>
              <a:rPr lang="ru-RU" sz="2800" dirty="0" smtClean="0"/>
              <a:t>как джинн </a:t>
            </a:r>
            <a:r>
              <a:rPr lang="ru-RU" sz="2800" dirty="0"/>
              <a:t>из бутылки, </a:t>
            </a:r>
            <a:r>
              <a:rPr lang="ru-RU" sz="2800" dirty="0" smtClean="0"/>
              <a:t>в какой-то </a:t>
            </a:r>
            <a:r>
              <a:rPr lang="ru-RU" sz="2800" dirty="0"/>
              <a:t>момент</a:t>
            </a:r>
          </a:p>
          <a:p>
            <a:r>
              <a:rPr lang="ru-RU" sz="2800" dirty="0"/>
              <a:t>обязательно </a:t>
            </a:r>
            <a:r>
              <a:rPr lang="ru-RU" sz="2800" dirty="0" smtClean="0"/>
              <a:t>вырвется наружу</a:t>
            </a:r>
            <a:r>
              <a:rPr lang="ru-RU" sz="2800" dirty="0"/>
              <a:t>. И </a:t>
            </a:r>
            <a:r>
              <a:rPr lang="ru-RU" sz="2800" dirty="0" smtClean="0"/>
              <a:t>его последствия</a:t>
            </a:r>
            <a:r>
              <a:rPr lang="ru-RU" sz="2800" dirty="0"/>
              <a:t>, с точки</a:t>
            </a:r>
          </a:p>
          <a:p>
            <a:r>
              <a:rPr lang="ru-RU" sz="2800" dirty="0"/>
              <a:t>зрения стороннего</a:t>
            </a:r>
          </a:p>
          <a:p>
            <a:r>
              <a:rPr lang="ru-RU" sz="2800" dirty="0"/>
              <a:t>наблюдателя, </a:t>
            </a:r>
            <a:r>
              <a:rPr lang="ru-RU" sz="2800" dirty="0" smtClean="0"/>
              <a:t>будут  тем </a:t>
            </a:r>
            <a:r>
              <a:rPr lang="ru-RU" sz="2800" dirty="0"/>
              <a:t>страшнее </a:t>
            </a:r>
            <a:r>
              <a:rPr lang="ru-RU" sz="2800" dirty="0" smtClean="0"/>
              <a:t>и </a:t>
            </a:r>
            <a:r>
              <a:rPr lang="ru-RU" sz="2800" dirty="0" err="1" smtClean="0"/>
              <a:t>неадекватнее</a:t>
            </a:r>
            <a:r>
              <a:rPr lang="ru-RU" sz="2800" dirty="0"/>
              <a:t>, чем</a:t>
            </a:r>
          </a:p>
          <a:p>
            <a:r>
              <a:rPr lang="ru-RU" sz="2800" dirty="0"/>
              <a:t>дольше он копился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95698"/>
            <a:ext cx="3258536" cy="32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1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D0000"/>
                </a:solidFill>
                <a:latin typeface="Georgia,Bold"/>
              </a:rPr>
              <a:t>Запрет на физическую активность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" y="2276872"/>
            <a:ext cx="4334894" cy="322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0288" y="1268760"/>
            <a:ext cx="4693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/>
              </a:rPr>
              <a:t>Если ребенок целый день не</a:t>
            </a:r>
          </a:p>
          <a:p>
            <a:pPr algn="ctr"/>
            <a:r>
              <a:rPr lang="ru-RU" sz="2400" dirty="0">
                <a:latin typeface="Georgia"/>
              </a:rPr>
              <a:t>имел возможности</a:t>
            </a:r>
          </a:p>
          <a:p>
            <a:pPr algn="ctr"/>
            <a:r>
              <a:rPr lang="ru-RU" sz="2400" dirty="0">
                <a:latin typeface="Georgia"/>
              </a:rPr>
              <a:t>открыто проявлять свои</a:t>
            </a:r>
          </a:p>
          <a:p>
            <a:pPr algn="ctr"/>
            <a:r>
              <a:rPr lang="ru-RU" sz="2400" dirty="0">
                <a:latin typeface="Georgia"/>
              </a:rPr>
              <a:t>эмоции, как</a:t>
            </a:r>
          </a:p>
          <a:p>
            <a:pPr algn="ctr"/>
            <a:r>
              <a:rPr lang="ru-RU" sz="2400" dirty="0">
                <a:latin typeface="Georgia"/>
              </a:rPr>
              <a:t>положительные, так и</a:t>
            </a:r>
          </a:p>
          <a:p>
            <a:pPr algn="ctr"/>
            <a:r>
              <a:rPr lang="ru-RU" sz="2400" dirty="0">
                <a:latin typeface="Georgia"/>
              </a:rPr>
              <a:t>отрицательные, не мог</a:t>
            </a:r>
          </a:p>
          <a:p>
            <a:pPr algn="ctr"/>
            <a:r>
              <a:rPr lang="ru-RU" sz="2400" dirty="0">
                <a:latin typeface="Georgia"/>
              </a:rPr>
              <a:t>физически разрядиться,</a:t>
            </a:r>
          </a:p>
          <a:p>
            <a:pPr algn="ctr"/>
            <a:r>
              <a:rPr lang="ru-RU" sz="2400" dirty="0">
                <a:latin typeface="Georgia"/>
              </a:rPr>
              <a:t>то его агрессия будет</a:t>
            </a:r>
          </a:p>
          <a:p>
            <a:pPr algn="ctr"/>
            <a:r>
              <a:rPr lang="ru-RU" sz="2400" dirty="0">
                <a:latin typeface="Georgia"/>
              </a:rPr>
              <a:t>обусловлена</a:t>
            </a:r>
          </a:p>
          <a:p>
            <a:pPr algn="ctr"/>
            <a:r>
              <a:rPr lang="ru-RU" sz="2400" dirty="0">
                <a:latin typeface="Georgia"/>
              </a:rPr>
              <a:t>накопившимся</a:t>
            </a:r>
          </a:p>
          <a:p>
            <a:pPr algn="ctr"/>
            <a:r>
              <a:rPr lang="ru-RU" sz="2400" dirty="0">
                <a:latin typeface="Georgia"/>
              </a:rPr>
              <a:t>переизбытком энергии,</a:t>
            </a:r>
          </a:p>
          <a:p>
            <a:pPr algn="ctr"/>
            <a:r>
              <a:rPr lang="ru-RU" sz="2400" dirty="0">
                <a:latin typeface="Georgia"/>
              </a:rPr>
              <a:t>которая, как известно, не</a:t>
            </a:r>
          </a:p>
          <a:p>
            <a:pPr algn="ctr"/>
            <a:r>
              <a:rPr lang="ru-RU" sz="2400" dirty="0">
                <a:latin typeface="Georgia"/>
              </a:rPr>
              <a:t>имеет свойства исчезать</a:t>
            </a:r>
            <a:endParaRPr lang="ru-RU" dirty="0">
              <a:latin typeface="Georgia"/>
            </a:endParaRPr>
          </a:p>
          <a:p>
            <a:r>
              <a:rPr lang="ru-RU" sz="2400" dirty="0" smtClean="0">
                <a:latin typeface="Georgia"/>
              </a:rPr>
              <a:t>                    бесследно</a:t>
            </a:r>
            <a:r>
              <a:rPr lang="ru-RU" sz="2400" dirty="0">
                <a:latin typeface="Georgia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682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51845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Недовольство </a:t>
            </a:r>
            <a:r>
              <a:rPr lang="ru-RU" sz="4000" b="1" dirty="0" smtClean="0">
                <a:solidFill>
                  <a:srgbClr val="FF0000"/>
                </a:solidFill>
              </a:rPr>
              <a:t>собой</a:t>
            </a:r>
            <a:endParaRPr lang="ru-RU" sz="5400" b="1" dirty="0">
              <a:solidFill>
                <a:srgbClr val="FF0000"/>
              </a:solidFill>
            </a:endParaRPr>
          </a:p>
          <a:p>
            <a:pPr algn="ctr"/>
            <a:endParaRPr lang="ru-RU" sz="2800" dirty="0"/>
          </a:p>
          <a:p>
            <a:r>
              <a:rPr lang="ru-RU" sz="2800" dirty="0" smtClean="0"/>
              <a:t>Вызывается не объективными</a:t>
            </a:r>
            <a:endParaRPr lang="ru-RU" sz="2800" dirty="0"/>
          </a:p>
          <a:p>
            <a:r>
              <a:rPr lang="ru-RU" sz="2800" dirty="0"/>
              <a:t>причинами, </a:t>
            </a:r>
            <a:r>
              <a:rPr lang="ru-RU" sz="2800" dirty="0" smtClean="0"/>
              <a:t>а отсутствием</a:t>
            </a:r>
            <a:endParaRPr lang="ru-RU" sz="2800" dirty="0"/>
          </a:p>
          <a:p>
            <a:r>
              <a:rPr lang="ru-RU" sz="2800" dirty="0" smtClean="0"/>
              <a:t>Эмоционального поощрения от родителей</a:t>
            </a:r>
            <a:r>
              <a:rPr lang="ru-RU" sz="2800" dirty="0"/>
              <a:t>, которое</a:t>
            </a:r>
          </a:p>
          <a:p>
            <a:r>
              <a:rPr lang="ru-RU" sz="2800" dirty="0"/>
              <a:t>приводит к тому, </a:t>
            </a:r>
            <a:r>
              <a:rPr lang="ru-RU" sz="2800" dirty="0" smtClean="0"/>
              <a:t>что дети </a:t>
            </a:r>
            <a:r>
              <a:rPr lang="ru-RU" sz="2800" dirty="0"/>
              <a:t>не </a:t>
            </a:r>
            <a:r>
              <a:rPr lang="ru-RU" sz="2800" dirty="0" smtClean="0"/>
              <a:t>научаются любви </a:t>
            </a:r>
            <a:r>
              <a:rPr lang="ru-RU" sz="2800" dirty="0"/>
              <a:t>к себе. </a:t>
            </a:r>
            <a:r>
              <a:rPr lang="ru-RU" sz="2800" dirty="0" smtClean="0"/>
              <a:t>Если  ребенок </a:t>
            </a:r>
            <a:r>
              <a:rPr lang="ru-RU" sz="2800" dirty="0"/>
              <a:t>не любит себя,</a:t>
            </a:r>
          </a:p>
          <a:p>
            <a:r>
              <a:rPr lang="ru-RU" sz="2800" dirty="0"/>
              <a:t>считает </a:t>
            </a:r>
            <a:r>
              <a:rPr lang="ru-RU" sz="2800" dirty="0" smtClean="0"/>
              <a:t>себя недостойным </a:t>
            </a:r>
            <a:r>
              <a:rPr lang="ru-RU" sz="2800" dirty="0"/>
              <a:t>любви, </a:t>
            </a:r>
            <a:r>
              <a:rPr lang="ru-RU" sz="2800" dirty="0" smtClean="0"/>
              <a:t>то  он </a:t>
            </a:r>
            <a:r>
              <a:rPr lang="ru-RU" sz="2800" dirty="0"/>
              <a:t>не любит и других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8479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8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Неуверенность в собственной</a:t>
            </a:r>
          </a:p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безопасности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Когда родители заняты собой или выяснением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собственных отношений, а ребенок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предоставлен самому себе, у него может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возникнуть неуверенность в собственной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безопасности. Он начинает видеть опасность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даже там, где ее нет, становится недоверчивым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и подозрительным. Семья и дом не дают ему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необходимой степени защиты и гарантии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стабильности. А результатом становится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проявляемая к месту и не к месту агрессивность.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485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5" y="548681"/>
            <a:ext cx="4007636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АГРЕССИЯ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0" y="332656"/>
            <a:ext cx="4017085" cy="514957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АГРЕССИВНОСТЬ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>
                <a:solidFill>
                  <a:srgbClr val="FF0000"/>
                </a:solidFill>
              </a:rPr>
              <a:t>относительно устойчивая черта личности, выражающаяся в готовности к агрессии, а так же в склонности воспринимать и интерпретировать поведение другого как враждебное.</a:t>
            </a:r>
          </a:p>
          <a:p>
            <a:pPr marL="4572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996881" cy="364848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2400" dirty="0">
                <a:solidFill>
                  <a:srgbClr val="0070C0"/>
                </a:solidFill>
              </a:rPr>
              <a:t>это поведение (индивидуальное или коллективное), направленное на нанесение физического, либо психологического вреда или ущерба.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80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Влияние продуктов питания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843"/>
            <a:ext cx="47525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Доказана взаимосвязь</a:t>
            </a:r>
          </a:p>
          <a:p>
            <a:r>
              <a:rPr lang="ru-RU" sz="2400" dirty="0"/>
              <a:t>между повышением</a:t>
            </a:r>
          </a:p>
          <a:p>
            <a:r>
              <a:rPr lang="ru-RU" sz="2400" dirty="0" smtClean="0"/>
              <a:t>тревожности, нервозности </a:t>
            </a:r>
            <a:r>
              <a:rPr lang="ru-RU" sz="2400" dirty="0"/>
              <a:t>и</a:t>
            </a:r>
          </a:p>
          <a:p>
            <a:r>
              <a:rPr lang="ru-RU" sz="2400" dirty="0"/>
              <a:t>агрессивности </a:t>
            </a:r>
            <a:r>
              <a:rPr lang="ru-RU" sz="2400" dirty="0" smtClean="0"/>
              <a:t>и употреблением</a:t>
            </a:r>
            <a:endParaRPr lang="ru-RU" sz="2400" dirty="0"/>
          </a:p>
          <a:p>
            <a:r>
              <a:rPr lang="ru-RU" sz="2400" dirty="0"/>
              <a:t>шоколада. За </a:t>
            </a:r>
            <a:r>
              <a:rPr lang="ru-RU" sz="2400" dirty="0" smtClean="0"/>
              <a:t>рубежом проводятся</a:t>
            </a:r>
            <a:endParaRPr lang="ru-RU" sz="2400" dirty="0"/>
          </a:p>
          <a:p>
            <a:r>
              <a:rPr lang="ru-RU" sz="2400" dirty="0" smtClean="0"/>
              <a:t>исследования, изучающие</a:t>
            </a:r>
            <a:endParaRPr lang="ru-RU" sz="2400" dirty="0"/>
          </a:p>
          <a:p>
            <a:r>
              <a:rPr lang="ru-RU" sz="2400" dirty="0"/>
              <a:t>взаимосвязь </a:t>
            </a:r>
            <a:r>
              <a:rPr lang="ru-RU" sz="2400" dirty="0" smtClean="0"/>
              <a:t>между употреблением</a:t>
            </a:r>
            <a:r>
              <a:rPr lang="ru-RU" sz="2400" dirty="0"/>
              <a:t> </a:t>
            </a:r>
            <a:r>
              <a:rPr lang="ru-RU" sz="2400" dirty="0" smtClean="0"/>
              <a:t> чипсов</a:t>
            </a:r>
            <a:r>
              <a:rPr lang="ru-RU" sz="2400" dirty="0"/>
              <a:t>, </a:t>
            </a:r>
            <a:r>
              <a:rPr lang="ru-RU" sz="2400" dirty="0" err="1" smtClean="0"/>
              <a:t>гамбургеров,сладкой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азированной воды </a:t>
            </a:r>
            <a:r>
              <a:rPr lang="ru-RU" sz="2400" dirty="0"/>
              <a:t>и </a:t>
            </a:r>
            <a:endParaRPr lang="ru-RU" sz="2400" dirty="0" smtClean="0"/>
          </a:p>
          <a:p>
            <a:r>
              <a:rPr lang="ru-RU" sz="2400" dirty="0" smtClean="0"/>
              <a:t>Повышенной агрессивностью</a:t>
            </a:r>
            <a:r>
              <a:rPr lang="ru-RU" sz="28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6717"/>
            <a:ext cx="3168352" cy="24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3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Влияние шума, вибрации, тесноты,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температуры воздуха</a:t>
            </a:r>
          </a:p>
          <a:p>
            <a:pPr algn="ctr"/>
            <a:r>
              <a:rPr lang="ru-RU" sz="2400" dirty="0"/>
              <a:t>• Мы становимся особенно раздражительны и</a:t>
            </a:r>
          </a:p>
          <a:p>
            <a:pPr algn="ctr"/>
            <a:r>
              <a:rPr lang="ru-RU" sz="2400" dirty="0"/>
              <a:t>возбудимы именно в жару.</a:t>
            </a:r>
          </a:p>
          <a:p>
            <a:pPr algn="ctr"/>
            <a:r>
              <a:rPr lang="ru-RU" sz="2400" dirty="0"/>
              <a:t>• Теснота - еще один могучий провокатор</a:t>
            </a:r>
          </a:p>
          <a:p>
            <a:pPr algn="ctr"/>
            <a:r>
              <a:rPr lang="ru-RU" sz="2400" dirty="0"/>
              <a:t>нашей агрессивности. На ребенка теснота</a:t>
            </a:r>
          </a:p>
          <a:p>
            <a:pPr algn="ctr"/>
            <a:r>
              <a:rPr lang="ru-RU" sz="2400" dirty="0"/>
              <a:t>действует не менее сильно, чем на нас,</a:t>
            </a:r>
          </a:p>
          <a:p>
            <a:pPr algn="ctr"/>
            <a:r>
              <a:rPr lang="ru-RU" sz="2400" dirty="0"/>
              <a:t>взрослых.</a:t>
            </a:r>
          </a:p>
          <a:p>
            <a:pPr algn="ctr"/>
            <a:r>
              <a:rPr lang="ru-RU" sz="2400" dirty="0"/>
              <a:t>• У детей, живущих рядом с оживленными</a:t>
            </a:r>
          </a:p>
          <a:p>
            <a:pPr algn="ctr"/>
            <a:r>
              <a:rPr lang="ru-RU" sz="2400" dirty="0"/>
              <a:t>автострадами, проживающих в домах,</a:t>
            </a:r>
          </a:p>
          <a:p>
            <a:pPr algn="ctr"/>
            <a:r>
              <a:rPr lang="ru-RU" sz="2400" dirty="0"/>
              <a:t>находящихся над туннелями метрополитена</a:t>
            </a:r>
          </a:p>
          <a:p>
            <a:pPr algn="ctr"/>
            <a:r>
              <a:rPr lang="ru-RU" sz="2400" dirty="0"/>
              <a:t>или в непосредственной близости от</a:t>
            </a:r>
          </a:p>
          <a:p>
            <a:pPr algn="ctr"/>
            <a:r>
              <a:rPr lang="ru-RU" sz="2400" dirty="0"/>
              <a:t>железнодорожных путей, уровень</a:t>
            </a:r>
          </a:p>
          <a:p>
            <a:pPr algn="ctr"/>
            <a:r>
              <a:rPr lang="ru-RU" sz="2400" dirty="0"/>
              <a:t>агрессивности, согласно проведенным</a:t>
            </a:r>
          </a:p>
          <a:p>
            <a:pPr algn="ctr"/>
            <a:r>
              <a:rPr lang="ru-RU" sz="2400" dirty="0"/>
              <a:t>исследованиям, как правило, повышен.</a:t>
            </a:r>
          </a:p>
        </p:txBody>
      </p:sp>
    </p:spTree>
    <p:extLst>
      <p:ext uri="{BB962C8B-B14F-4D97-AF65-F5344CB8AC3E}">
        <p14:creationId xmlns:p14="http://schemas.microsoft.com/office/powerpoint/2010/main" val="2681293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57606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9A00"/>
                </a:solidFill>
                <a:latin typeface="Georgia,Bold"/>
              </a:rPr>
              <a:t>Тип темперамента и особенности</a:t>
            </a:r>
          </a:p>
          <a:p>
            <a:pPr algn="ctr"/>
            <a:r>
              <a:rPr lang="ru-RU" sz="4000" b="1" dirty="0">
                <a:solidFill>
                  <a:srgbClr val="009A00"/>
                </a:solidFill>
                <a:latin typeface="Georgia,Bold"/>
              </a:rPr>
              <a:t>характера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• Менее всего склонны к активной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агрессии меланхолики и флегматики.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• Сангвиник по природе своей не агрессивен и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чаще всего предпочитает решать проблемные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и даже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конфликтные ситуации миром.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• Естественной склонностью к активной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агрессии обладают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холерики вследствие их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крайней неуравновешенности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как нервной, так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и эмоциональной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. Холерики чрезмерно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раздражительны, вспыльчивы, их очень легко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вывести из терпения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1"/>
            <a:ext cx="1656184" cy="196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03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D70093"/>
                </a:solidFill>
                <a:latin typeface="Georgia,Bold"/>
              </a:rPr>
              <a:t>Рекомендации по общению с</a:t>
            </a:r>
          </a:p>
          <a:p>
            <a:pPr algn="ctr"/>
            <a:r>
              <a:rPr lang="ru-RU" sz="3200" b="1" dirty="0">
                <a:solidFill>
                  <a:srgbClr val="D70093"/>
                </a:solidFill>
                <a:latin typeface="Georgia,Bold"/>
              </a:rPr>
              <a:t>агрессивным ребенком</a:t>
            </a:r>
          </a:p>
          <a:p>
            <a:pPr algn="ctr"/>
            <a:r>
              <a:rPr lang="ru-RU" sz="2400" b="1" i="1" dirty="0">
                <a:solidFill>
                  <a:srgbClr val="D70093"/>
                </a:solidFill>
                <a:latin typeface="Georgia,BoldItalic"/>
              </a:rPr>
              <a:t>1. Спокойное отношение в случае</a:t>
            </a:r>
          </a:p>
          <a:p>
            <a:pPr algn="ctr"/>
            <a:r>
              <a:rPr lang="ru-RU" sz="2400" b="1" i="1" dirty="0">
                <a:solidFill>
                  <a:srgbClr val="D70093"/>
                </a:solidFill>
                <a:latin typeface="Georgia,BoldItalic"/>
              </a:rPr>
              <a:t>незначительной агрессии.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полное игнорирование реакций ребенка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– весьма  мощный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способ прекращения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нежелательного поведения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;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выражение понимания чувств ребенка ("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Конечно, тебе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обидно...");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переключение внимания, предложение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какого- либо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задания ("Помоги мне, пожалуйста,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достать посуду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с верхней полки, ты ведь выше меня");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позитивное обозначение поведения </a:t>
            </a:r>
            <a:endParaRPr lang="ru-RU" sz="2800" dirty="0" smtClean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("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Ты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злишься  потому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что ты устал").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7139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63" y="69269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2. Акцентирование внимания на</a:t>
            </a:r>
          </a:p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поступках (поведении), а не на</a:t>
            </a:r>
          </a:p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личности</a:t>
            </a:r>
            <a:r>
              <a:rPr lang="ru-RU" sz="3200" b="1" i="1" dirty="0" smtClean="0">
                <a:solidFill>
                  <a:srgbClr val="D70093"/>
                </a:solidFill>
                <a:latin typeface="Georgia,BoldItalic"/>
              </a:rPr>
              <a:t>.</a:t>
            </a:r>
            <a:endParaRPr lang="ru-RU" sz="3200" b="1" i="1" dirty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констатация факта ("ты ведешь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себя агрессивно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констатирующий вопрос ("ты злишься?");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раскрытие мотивов агрессивного поведения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("Ты хочешь меня обидеть?", "Ты хочешь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продемонстрировать силу?");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обнаружение своих собственных чувств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по отношению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 нежелательному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поведению ("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Мне не нравится, когда со мной говорят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в таком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тоне", "Я сержусь, когда на меня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кто-то громко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кричит");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апелляция к правилам ("Мы же с тобой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договаривались!").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5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741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3</a:t>
            </a:r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. Контроль над собственными</a:t>
            </a:r>
          </a:p>
          <a:p>
            <a:pPr algn="ctr"/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негативными эмоциями.</a:t>
            </a:r>
          </a:p>
          <a:p>
            <a:endParaRPr lang="ru-RU" sz="2800" dirty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Когда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взрослый человек управляет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своими отрицательными эмоциями, то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он не подкрепляет агрессивное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поведение ребенка, сохраняет с </a:t>
            </a:r>
            <a:endParaRPr lang="ru-RU" sz="2800" dirty="0" smtClean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Ним хорошие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отношения и </a:t>
            </a:r>
            <a:endParaRPr lang="ru-RU" sz="2800" dirty="0" smtClean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демонстрирует, как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нужно взаимодействовать с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агрессивным человеком.</a:t>
            </a: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188831" cy="312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07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4. Снижение напряжения </a:t>
            </a:r>
            <a:r>
              <a:rPr lang="ru-RU" sz="2800" b="1" i="1" dirty="0" smtClean="0">
                <a:solidFill>
                  <a:srgbClr val="D70093"/>
                </a:solidFill>
                <a:latin typeface="Georgia,BoldItalic"/>
              </a:rPr>
              <a:t>ситуации</a:t>
            </a:r>
          </a:p>
          <a:p>
            <a:pPr algn="ctr"/>
            <a:endParaRPr lang="ru-RU" sz="2800" b="1" i="1" dirty="0">
              <a:solidFill>
                <a:srgbClr val="D70093"/>
              </a:solidFill>
              <a:latin typeface="Georgia,BoldItalic"/>
            </a:endParaRP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повышать голос, не менять тон на угрожающий;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демонстрировать власть ("Будет так, как я скажу");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кричать;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принимать агрессивные позы и жесты: сжатые челюсти,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перекрещенные или сцепленные руки, разговор "сквозь зубы";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использовать сарказм, насмешки, высмеивание и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передразнивание;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использовать негативную оценку личности ребенка, его близких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или друзей;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использовать физическую силу;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втягивать в конфликт посторонних людей;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настаивать на своей правоте;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читать нотации, проповеди;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делать обобщения типа: "Вы все одинаковые", "Ты, как всегда...",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"Ты никогда не...";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сравнивать ребенка с другими детьми - не в его пользу</a:t>
            </a:r>
            <a:r>
              <a:rPr lang="ru-RU" sz="2000" b="1" i="1" dirty="0">
                <a:solidFill>
                  <a:srgbClr val="000000"/>
                </a:solidFill>
                <a:latin typeface="Georgia,BoldItalic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148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5. Обсуждение проступка</a:t>
            </a:r>
            <a:r>
              <a:rPr lang="ru-RU" sz="3600" b="1" i="1" dirty="0" smtClean="0">
                <a:solidFill>
                  <a:srgbClr val="D70093"/>
                </a:solidFill>
                <a:latin typeface="Georgia,BoldItalic"/>
              </a:rPr>
              <a:t>.</a:t>
            </a:r>
            <a:endParaRPr lang="ru-RU" sz="3600" b="1" i="1" dirty="0">
              <a:solidFill>
                <a:srgbClr val="D70093"/>
              </a:solidFill>
              <a:latin typeface="Georgia,BoldItalic"/>
            </a:endParaRP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Анализировать поведение в момент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проявления агрессии не нужно, этим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стоит заниматься только после того, как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ситуация разрешится и все успокоятся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4198987" cy="324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615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6. Сохранение положительной</a:t>
            </a:r>
          </a:p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репутации ребенка</a:t>
            </a:r>
          </a:p>
          <a:p>
            <a:pPr algn="ctr"/>
            <a:r>
              <a:rPr lang="ru-RU" sz="3200" dirty="0">
                <a:solidFill>
                  <a:srgbClr val="CD0000"/>
                </a:solidFill>
              </a:rPr>
              <a:t>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публично минимизировать вину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ребенка ("Ты не важно </a:t>
            </a:r>
            <a:r>
              <a:rPr lang="ru-RU" sz="3200" dirty="0" smtClean="0">
                <a:solidFill>
                  <a:srgbClr val="000000"/>
                </a:solidFill>
                <a:latin typeface="Georgia"/>
              </a:rPr>
              <a:t>себя  чувствуешь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", "Ты не хотел его обидеть"),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но в беседе с глазу на глаз </a:t>
            </a:r>
            <a:r>
              <a:rPr lang="ru-RU" sz="3200" dirty="0" smtClean="0">
                <a:solidFill>
                  <a:srgbClr val="000000"/>
                </a:solidFill>
                <a:latin typeface="Georgia"/>
              </a:rPr>
              <a:t>показать истину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;</a:t>
            </a:r>
          </a:p>
          <a:p>
            <a:pPr algn="ctr"/>
            <a:r>
              <a:rPr lang="ru-RU" sz="3200" dirty="0">
                <a:solidFill>
                  <a:srgbClr val="CD0000"/>
                </a:solidFill>
              </a:rPr>
              <a:t>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не требовать полного подчинения,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позволить ребенку выполнить ваше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требование по-своему;</a:t>
            </a:r>
          </a:p>
          <a:p>
            <a:pPr algn="ctr"/>
            <a:r>
              <a:rPr lang="ru-RU" sz="3200" dirty="0">
                <a:solidFill>
                  <a:srgbClr val="CD0000"/>
                </a:solidFill>
              </a:rPr>
              <a:t>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предложить ребенку компромисс,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договор с взаимными уступками.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8141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7. Демонстрация модели</a:t>
            </a:r>
          </a:p>
          <a:p>
            <a:pPr algn="ctr"/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неагрессивного </a:t>
            </a:r>
            <a:r>
              <a:rPr lang="ru-RU" sz="3600" b="1" i="1" dirty="0" smtClean="0">
                <a:solidFill>
                  <a:srgbClr val="D70093"/>
                </a:solidFill>
                <a:latin typeface="Georgia,BoldItalic"/>
              </a:rPr>
              <a:t>поведения</a:t>
            </a:r>
          </a:p>
          <a:p>
            <a:pPr algn="ctr"/>
            <a:endParaRPr lang="ru-RU" sz="2800" b="1" i="1" dirty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 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пауза, дающая возможность ребенку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Georgia"/>
              </a:rPr>
              <a:t>успокоиться;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внушение спокойствия </a:t>
            </a:r>
            <a:r>
              <a:rPr lang="ru-RU" sz="3600" dirty="0" smtClean="0">
                <a:solidFill>
                  <a:srgbClr val="000000"/>
                </a:solidFill>
                <a:latin typeface="Georgia"/>
              </a:rPr>
              <a:t>невербальными средствами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прояснение ситуации с помощью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Georgia"/>
              </a:rPr>
              <a:t>наводящих вопросов;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использование юмора;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признание чувств ребенка.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51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9614329"/>
              </p:ext>
            </p:extLst>
          </p:nvPr>
        </p:nvGraphicFramePr>
        <p:xfrm>
          <a:off x="395536" y="54868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85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99391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800" b="1" i="1" dirty="0" smtClean="0">
                <a:solidFill>
                  <a:srgbClr val="D70093"/>
                </a:solidFill>
                <a:latin typeface="Georgia,BoldItalic"/>
              </a:rPr>
              <a:t>8</a:t>
            </a:r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. Предупреждение агрессивных </a:t>
            </a:r>
            <a:endParaRPr lang="ru-RU" sz="2800" b="1" i="1" dirty="0" smtClean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400" b="1" i="1" dirty="0" smtClean="0">
                <a:solidFill>
                  <a:srgbClr val="D70093"/>
                </a:solidFill>
                <a:latin typeface="Georgia,BoldItalic"/>
              </a:rPr>
              <a:t>Действий  детей</a:t>
            </a:r>
            <a:endParaRPr lang="ru-RU" sz="2400" b="1" i="1" dirty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никогда не следует поощрять ребенка за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проявленную агрессивность;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в необходимых случаях такого ребенка успокаивает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временная изоляция с кратким разъяснением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причины;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если конфликт возникает среди детей, то стоит его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временно оставить среди них: пусть почувствует, что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такое проявить агрессивность без явной причины на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нее;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если ребенок готов к нанесению удара (укусу и т.д.),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то лучше быстро остановить его и резко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предупредить его “Нельзя!”.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изредка стоит дать ребенку почувствовать и испытать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подобное действие со стороны близких с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последующим разъяснением.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685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63904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9. Обращение с ребенком после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агрессивного поведения:</a:t>
            </a:r>
          </a:p>
          <a:p>
            <a:endParaRPr lang="ru-RU" sz="2400" dirty="0" smtClean="0">
              <a:solidFill>
                <a:srgbClr val="CD0000"/>
              </a:solidFill>
            </a:endParaRPr>
          </a:p>
          <a:p>
            <a:r>
              <a:rPr lang="ru-RU" sz="2400" dirty="0" smtClean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подыскать адекватную форму наказания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после четкого объяснения его проступка;</a:t>
            </a:r>
          </a:p>
          <a:p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искать выход по переориентации его энергии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по социально правильному руслу;</a:t>
            </a:r>
          </a:p>
          <a:p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следует помнить: частые наказания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неэффективны, а безнаказанность еще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больше портит;</a:t>
            </a:r>
          </a:p>
          <a:p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придумать новые приемы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переключения ребенка на новые виды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отношений (игра, самообслуживание и т.д.).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256637" cy="33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79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10. Обучение ребенка техникам и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способам управления собственным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гневом. Развитие контроля над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деструктивными эмоциями.</a:t>
            </a:r>
          </a:p>
          <a:p>
            <a:pPr algn="ctr"/>
            <a:endParaRPr lang="ru-RU" sz="2400" dirty="0" smtClean="0">
              <a:solidFill>
                <a:srgbClr val="CD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Комкать и рвать бумагу.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Бить подушку или боксерскую грушу.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Топать ногами.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Написать на бумаге все слова, которые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хочется сказать, скомкать и выбросить бумагу.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Втирать пластилин в картонку или бумагу.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Посчитать до десяти.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Самое конструктивное - спортивные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игры, бег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Вода хорошо снимает агрессию.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85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3608" y="188640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Физическая агрессия</a:t>
            </a:r>
          </a:p>
          <a:p>
            <a:pPr algn="ctr"/>
            <a:r>
              <a:rPr lang="ru-RU" sz="2800" dirty="0"/>
              <a:t>Использование физической силы</a:t>
            </a:r>
          </a:p>
          <a:p>
            <a:pPr algn="ctr"/>
            <a:r>
              <a:rPr lang="ru-RU" sz="2800" dirty="0"/>
              <a:t>против другого лица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884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4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526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Косвенная агрессия</a:t>
            </a:r>
          </a:p>
          <a:p>
            <a:pPr algn="ctr"/>
            <a:r>
              <a:rPr lang="ru-RU" sz="2800" dirty="0"/>
              <a:t>действия, как окольными </a:t>
            </a:r>
            <a:r>
              <a:rPr lang="ru-RU" sz="2800" dirty="0" smtClean="0"/>
              <a:t>путями направленные </a:t>
            </a:r>
            <a:r>
              <a:rPr lang="ru-RU" sz="2800" dirty="0"/>
              <a:t>на другое лицо (</a:t>
            </a:r>
            <a:r>
              <a:rPr lang="ru-RU" sz="2800" dirty="0" smtClean="0"/>
              <a:t>сплетни, злобные </a:t>
            </a:r>
            <a:r>
              <a:rPr lang="ru-RU" sz="2800" dirty="0"/>
              <a:t>шутки), так и ни на кого </a:t>
            </a:r>
            <a:r>
              <a:rPr lang="ru-RU" sz="2800" dirty="0" smtClean="0"/>
              <a:t>не направленные </a:t>
            </a:r>
            <a:r>
              <a:rPr lang="ru-RU" sz="2800" dirty="0"/>
              <a:t>взрывы ярости (</a:t>
            </a:r>
            <a:r>
              <a:rPr lang="ru-RU" sz="2800" dirty="0" smtClean="0"/>
              <a:t>крик, топанье </a:t>
            </a:r>
            <a:r>
              <a:rPr lang="ru-RU" sz="2800" dirty="0"/>
              <a:t>ногами, битье кулаками по</a:t>
            </a:r>
          </a:p>
          <a:p>
            <a:pPr algn="ctr"/>
            <a:r>
              <a:rPr lang="ru-RU" sz="2800" dirty="0"/>
              <a:t>столу, хлопанье дверьми и др.)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6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</a:rPr>
              <a:t>Вербальная агрессия</a:t>
            </a:r>
          </a:p>
          <a:p>
            <a:pPr algn="ctr"/>
            <a:r>
              <a:rPr lang="ru-RU" sz="2800" dirty="0"/>
              <a:t>выражение негативных чувств как через</a:t>
            </a:r>
          </a:p>
          <a:p>
            <a:pPr algn="ctr"/>
            <a:r>
              <a:rPr lang="ru-RU" sz="2800" dirty="0"/>
              <a:t>форму (крик, визг, ссора), так и через</a:t>
            </a:r>
          </a:p>
          <a:p>
            <a:pPr algn="ctr"/>
            <a:r>
              <a:rPr lang="ru-RU" sz="2800" dirty="0"/>
              <a:t>содержание словесных ответов (угрозы,</a:t>
            </a:r>
          </a:p>
          <a:p>
            <a:pPr algn="ctr"/>
            <a:r>
              <a:rPr lang="ru-RU" sz="2800" dirty="0"/>
              <a:t>проклятия, ругань)</a:t>
            </a:r>
          </a:p>
        </p:txBody>
      </p:sp>
      <p:pic>
        <p:nvPicPr>
          <p:cNvPr id="3074" name="Picture 2" descr="http://skill.ru/images/2006/09/01/157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76" y="2815193"/>
            <a:ext cx="5139722" cy="37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Склонность к раздражению</a:t>
            </a:r>
            <a:endParaRPr lang="ru-RU" b="1" dirty="0">
              <a:solidFill>
                <a:schemeClr val="accent6"/>
              </a:solidFill>
            </a:endParaRP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 Готовность </a:t>
            </a:r>
            <a:r>
              <a:rPr lang="ru-RU" sz="4000" dirty="0"/>
              <a:t>к</a:t>
            </a:r>
          </a:p>
          <a:p>
            <a:r>
              <a:rPr lang="ru-RU" sz="4000" dirty="0" smtClean="0"/>
              <a:t> проявлению</a:t>
            </a:r>
            <a:endParaRPr lang="ru-RU" sz="4000" dirty="0"/>
          </a:p>
          <a:p>
            <a:r>
              <a:rPr lang="ru-RU" sz="4000" dirty="0" smtClean="0"/>
              <a:t> при </a:t>
            </a:r>
            <a:r>
              <a:rPr lang="ru-RU" sz="4000" dirty="0"/>
              <a:t>малейшем</a:t>
            </a:r>
          </a:p>
          <a:p>
            <a:r>
              <a:rPr lang="ru-RU" sz="4000" dirty="0" smtClean="0"/>
              <a:t> возбуждении</a:t>
            </a:r>
            <a:endParaRPr lang="ru-RU" sz="4000" dirty="0"/>
          </a:p>
          <a:p>
            <a:r>
              <a:rPr lang="ru-RU" sz="4000" dirty="0" smtClean="0"/>
              <a:t> вспыльчивости</a:t>
            </a:r>
            <a:r>
              <a:rPr lang="ru-RU" sz="4000" dirty="0"/>
              <a:t>,</a:t>
            </a:r>
          </a:p>
          <a:p>
            <a:r>
              <a:rPr lang="ru-RU" sz="4000" dirty="0" smtClean="0"/>
              <a:t> </a:t>
            </a:r>
            <a:r>
              <a:rPr lang="ru-RU" sz="4000" dirty="0" err="1" smtClean="0"/>
              <a:t>резкости,грубости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16" y="1268760"/>
            <a:ext cx="3600400" cy="51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9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91197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548681"/>
            <a:ext cx="53285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Негативизм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Оппозиционная </a:t>
            </a:r>
            <a:r>
              <a:rPr lang="ru-RU" sz="2800" dirty="0"/>
              <a:t>манера</a:t>
            </a:r>
          </a:p>
          <a:p>
            <a:pPr algn="ctr"/>
            <a:r>
              <a:rPr lang="ru-RU" sz="2800" dirty="0" smtClean="0"/>
              <a:t>поведения, обычно   направленная против</a:t>
            </a:r>
          </a:p>
          <a:p>
            <a:pPr algn="ctr"/>
            <a:r>
              <a:rPr lang="ru-RU" sz="2800" dirty="0" smtClean="0"/>
              <a:t>авторитета или руководства</a:t>
            </a:r>
            <a:r>
              <a:rPr lang="ru-RU" sz="2800" dirty="0"/>
              <a:t>. </a:t>
            </a:r>
            <a:r>
              <a:rPr lang="ru-RU" sz="2800" dirty="0" smtClean="0"/>
              <a:t>Может нарастать от пассивного</a:t>
            </a:r>
            <a:r>
              <a:rPr lang="ru-RU" sz="2800" dirty="0"/>
              <a:t> </a:t>
            </a:r>
            <a:r>
              <a:rPr lang="ru-RU" sz="2800" dirty="0" smtClean="0"/>
              <a:t>сопротивления </a:t>
            </a:r>
            <a:r>
              <a:rPr lang="ru-RU" sz="2800" dirty="0"/>
              <a:t>до</a:t>
            </a:r>
          </a:p>
          <a:p>
            <a:pPr algn="ctr"/>
            <a:r>
              <a:rPr lang="ru-RU" sz="2800" dirty="0"/>
              <a:t>активной </a:t>
            </a:r>
            <a:r>
              <a:rPr lang="ru-RU" sz="2800" dirty="0" smtClean="0"/>
              <a:t>борьбы против</a:t>
            </a:r>
            <a:endParaRPr lang="ru-RU" sz="2800" dirty="0"/>
          </a:p>
          <a:p>
            <a:pPr algn="ctr"/>
            <a:r>
              <a:rPr lang="ru-RU" sz="2800" dirty="0"/>
              <a:t>установившихся</a:t>
            </a:r>
          </a:p>
          <a:p>
            <a:pPr algn="ctr"/>
            <a:r>
              <a:rPr lang="ru-RU" sz="2800" dirty="0"/>
              <a:t>законов и обычаев</a:t>
            </a:r>
          </a:p>
        </p:txBody>
      </p:sp>
    </p:spTree>
    <p:extLst>
      <p:ext uri="{BB962C8B-B14F-4D97-AF65-F5344CB8AC3E}">
        <p14:creationId xmlns:p14="http://schemas.microsoft.com/office/powerpoint/2010/main" val="251442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Симптомы неблагополучия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                          Эмоционально-оценочные</a:t>
            </a:r>
            <a:r>
              <a:rPr lang="ru-RU" sz="2400" b="1" i="1" dirty="0">
                <a:solidFill>
                  <a:schemeClr val="accent1"/>
                </a:solidFill>
              </a:rPr>
              <a:t>:</a:t>
            </a:r>
          </a:p>
          <a:p>
            <a:r>
              <a:rPr lang="ru-RU" sz="2400" dirty="0"/>
              <a:t>• не понимают чувств и переживаний других людей;</a:t>
            </a:r>
          </a:p>
          <a:p>
            <a:r>
              <a:rPr lang="ru-RU" sz="2400" dirty="0"/>
              <a:t>• не могут разобраться в собственных чувствах и</a:t>
            </a:r>
          </a:p>
          <a:p>
            <a:r>
              <a:rPr lang="ru-RU" sz="2400" dirty="0"/>
              <a:t>переживаниях, затрудняются их назвать;</a:t>
            </a:r>
          </a:p>
          <a:p>
            <a:r>
              <a:rPr lang="ru-RU" sz="2400" dirty="0"/>
              <a:t>• чрезмерно подозрительны, все время ожидают</a:t>
            </a:r>
          </a:p>
          <a:p>
            <a:r>
              <a:rPr lang="ru-RU" sz="2400" dirty="0"/>
              <a:t>физического и морального зла, удара, оскорбления</a:t>
            </a:r>
          </a:p>
          <a:p>
            <a:r>
              <a:rPr lang="ru-RU" sz="2400" dirty="0"/>
              <a:t>от любого человека, сверстника или взрослого;</a:t>
            </a:r>
          </a:p>
          <a:p>
            <a:r>
              <a:rPr lang="ru-RU" sz="2400" dirty="0"/>
              <a:t>• ощущают себя отверженными, одинокими </a:t>
            </a:r>
            <a:r>
              <a:rPr lang="ru-RU" sz="2400" dirty="0" smtClean="0"/>
              <a:t>во враждебном </a:t>
            </a:r>
            <a:r>
              <a:rPr lang="ru-RU" sz="2400" dirty="0"/>
              <a:t>мире; эгоцентричны;</a:t>
            </a:r>
          </a:p>
          <a:p>
            <a:r>
              <a:rPr lang="ru-RU" sz="2400" dirty="0"/>
              <a:t>• обладают крайностью самооценки (либо «я лучше</a:t>
            </a:r>
          </a:p>
          <a:p>
            <a:r>
              <a:rPr lang="ru-RU" sz="2400" dirty="0"/>
              <a:t>всех», либо «я хуже всех»), неадекватно оценивают</a:t>
            </a:r>
          </a:p>
          <a:p>
            <a:r>
              <a:rPr lang="ru-RU" sz="2400" dirty="0"/>
              <a:t>свое поведение;</a:t>
            </a:r>
          </a:p>
          <a:p>
            <a:r>
              <a:rPr lang="ru-RU" sz="2400" dirty="0"/>
              <a:t>• во всех своих ошибках и неприятностях обвиняют</a:t>
            </a:r>
          </a:p>
          <a:p>
            <a:r>
              <a:rPr lang="ru-RU" sz="2400" dirty="0"/>
              <a:t>окружающих, а собственные агрессивные действия</a:t>
            </a:r>
          </a:p>
          <a:p>
            <a:r>
              <a:rPr lang="ru-RU" sz="2400" dirty="0"/>
              <a:t>считают правомерными, вынужденными или</a:t>
            </a:r>
          </a:p>
          <a:p>
            <a:r>
              <a:rPr lang="ru-RU" sz="2400" dirty="0"/>
              <a:t>защитными.</a:t>
            </a:r>
          </a:p>
        </p:txBody>
      </p:sp>
    </p:spTree>
    <p:extLst>
      <p:ext uri="{BB962C8B-B14F-4D97-AF65-F5344CB8AC3E}">
        <p14:creationId xmlns:p14="http://schemas.microsoft.com/office/powerpoint/2010/main" val="36034375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753</TotalTime>
  <Words>1635</Words>
  <Application>Microsoft Office PowerPoint</Application>
  <PresentationFormat>Экран (4:3)</PresentationFormat>
  <Paragraphs>299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 Black</vt:lpstr>
      <vt:lpstr>Calibri</vt:lpstr>
      <vt:lpstr>Georgia</vt:lpstr>
      <vt:lpstr>Georgia,Bold</vt:lpstr>
      <vt:lpstr>Georgia,BoldItalic</vt:lpstr>
      <vt:lpstr>Trebuchet MS</vt:lpstr>
      <vt:lpstr>Воздушный поток</vt:lpstr>
      <vt:lpstr>«Агрессивный ребенок»</vt:lpstr>
      <vt:lpstr>       АГРЕССИЯ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5</cp:lastModifiedBy>
  <cp:revision>30</cp:revision>
  <dcterms:created xsi:type="dcterms:W3CDTF">2014-02-11T07:16:37Z</dcterms:created>
  <dcterms:modified xsi:type="dcterms:W3CDTF">2024-03-11T11:11:54Z</dcterms:modified>
</cp:coreProperties>
</file>