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87" r:id="rId3"/>
    <p:sldId id="259" r:id="rId4"/>
    <p:sldId id="298" r:id="rId5"/>
    <p:sldId id="258" r:id="rId6"/>
    <p:sldId id="262" r:id="rId7"/>
    <p:sldId id="299" r:id="rId8"/>
    <p:sldId id="276" r:id="rId9"/>
    <p:sldId id="300" r:id="rId10"/>
    <p:sldId id="275" r:id="rId11"/>
    <p:sldId id="277" r:id="rId12"/>
    <p:sldId id="278" r:id="rId13"/>
    <p:sldId id="279" r:id="rId14"/>
    <p:sldId id="281" r:id="rId15"/>
    <p:sldId id="283" r:id="rId16"/>
    <p:sldId id="301" r:id="rId17"/>
    <p:sldId id="284" r:id="rId18"/>
    <p:sldId id="302" r:id="rId19"/>
    <p:sldId id="271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268" r:id="rId29"/>
    <p:sldId id="269" r:id="rId30"/>
    <p:sldId id="294" r:id="rId31"/>
    <p:sldId id="311" r:id="rId32"/>
    <p:sldId id="296" r:id="rId33"/>
    <p:sldId id="312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BC60-4202-45BF-A7F3-50CC66523CEA}" type="datetimeFigureOut">
              <a:rPr lang="ru-RU" smtClean="0"/>
              <a:pPr/>
              <a:t>16.02.2010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F2967-9511-4221-8A53-D4905AC6B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BC60-4202-45BF-A7F3-50CC66523CEA}" type="datetimeFigureOut">
              <a:rPr lang="ru-RU" smtClean="0"/>
              <a:pPr/>
              <a:t>16.02.2010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F2967-9511-4221-8A53-D4905AC6B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BC60-4202-45BF-A7F3-50CC66523CEA}" type="datetimeFigureOut">
              <a:rPr lang="ru-RU" smtClean="0"/>
              <a:pPr/>
              <a:t>16.02.2010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F2967-9511-4221-8A53-D4905AC6B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BC60-4202-45BF-A7F3-50CC66523CEA}" type="datetimeFigureOut">
              <a:rPr lang="ru-RU" smtClean="0"/>
              <a:pPr/>
              <a:t>16.02.2010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F2967-9511-4221-8A53-D4905AC6B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BC60-4202-45BF-A7F3-50CC66523CEA}" type="datetimeFigureOut">
              <a:rPr lang="ru-RU" smtClean="0"/>
              <a:pPr/>
              <a:t>16.02.2010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F2967-9511-4221-8A53-D4905AC6B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BC60-4202-45BF-A7F3-50CC66523CEA}" type="datetimeFigureOut">
              <a:rPr lang="ru-RU" smtClean="0"/>
              <a:pPr/>
              <a:t>16.02.2010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F2967-9511-4221-8A53-D4905AC6B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BC60-4202-45BF-A7F3-50CC66523CEA}" type="datetimeFigureOut">
              <a:rPr lang="ru-RU" smtClean="0"/>
              <a:pPr/>
              <a:t>16.02.2010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F2967-9511-4221-8A53-D4905AC6B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BC60-4202-45BF-A7F3-50CC66523CEA}" type="datetimeFigureOut">
              <a:rPr lang="ru-RU" smtClean="0"/>
              <a:pPr/>
              <a:t>16.02.2010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F2967-9511-4221-8A53-D4905AC6B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BC60-4202-45BF-A7F3-50CC66523CEA}" type="datetimeFigureOut">
              <a:rPr lang="ru-RU" smtClean="0"/>
              <a:pPr/>
              <a:t>16.02.2010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F2967-9511-4221-8A53-D4905AC6B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BC60-4202-45BF-A7F3-50CC66523CEA}" type="datetimeFigureOut">
              <a:rPr lang="ru-RU" smtClean="0"/>
              <a:pPr/>
              <a:t>16.02.2010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F2967-9511-4221-8A53-D4905AC6B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BC60-4202-45BF-A7F3-50CC66523CEA}" type="datetimeFigureOut">
              <a:rPr lang="ru-RU" smtClean="0"/>
              <a:pPr/>
              <a:t>16.02.2010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F2967-9511-4221-8A53-D4905AC6B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3BC60-4202-45BF-A7F3-50CC66523CEA}" type="datetimeFigureOut">
              <a:rPr lang="ru-RU" smtClean="0"/>
              <a:pPr/>
              <a:t>16.02.2010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F2967-9511-4221-8A53-D4905AC6B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iddqd\&#1056;&#1072;&#1073;&#1086;&#1095;&#1080;&#1081;%20&#1089;&#1090;&#1086;&#1083;\&#1040;&#1088;&#1093;&#1080;&#1074;&#1099;\hlrv.mp3" TargetMode="Externa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jpeg"/><Relationship Id="rId20" Type="http://schemas.openxmlformats.org/officeDocument/2006/relationships/image" Target="../media/image22.png"/><Relationship Id="rId1" Type="http://schemas.openxmlformats.org/officeDocument/2006/relationships/audio" Target="file:///C:\Documents%20and%20Settings\iddqd\&#1056;&#1072;&#1073;&#1086;&#1095;&#1080;&#1081;%20&#1089;&#1090;&#1086;&#1083;\&#1040;&#1088;&#1093;&#1080;&#1074;&#1099;\ser.mp3" TargetMode="Externa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19" Type="http://schemas.openxmlformats.org/officeDocument/2006/relationships/image" Target="../media/image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Documents and Settings\iddqd\My documents\Мои рисунки\1236977736_ordengeorg_len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87707" cy="492919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786710" y="4071942"/>
            <a:ext cx="135729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4857760"/>
            <a:ext cx="885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Пионеры - герои</a:t>
            </a:r>
            <a:endParaRPr lang="ru-RU" sz="7200" dirty="0">
              <a:ln w="19050">
                <a:solidFill>
                  <a:schemeClr val="tx1"/>
                </a:solidFill>
              </a:ln>
            </a:endParaRPr>
          </a:p>
        </p:txBody>
      </p:sp>
      <p:pic>
        <p:nvPicPr>
          <p:cNvPr id="7" name="Picture 2" descr="C:\Documents and Settings\iddqd\My documents\Мои рисунки\T_MuFYPPR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071942"/>
            <a:ext cx="3429056" cy="87924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flipV="1">
            <a:off x="6215074" y="4714884"/>
            <a:ext cx="2628912" cy="2143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1" descr="C:\Documents and Settings\iddqd\My documents\Мои рисунки\970c1583112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6209947" y="4643445"/>
            <a:ext cx="2684045" cy="357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2872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Юрий Корольков</a:t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Леня Голиков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27650" name="Picture 2" descr="C:\Documents and Settings\iddqd\My documents\Мои рисунк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496"/>
            <a:ext cx="8223161" cy="3581403"/>
          </a:xfrm>
          <a:prstGeom prst="rect">
            <a:avLst/>
          </a:prstGeom>
          <a:noFill/>
        </p:spPr>
      </p:pic>
      <p:pic>
        <p:nvPicPr>
          <p:cNvPr id="4" name="Picture 4" descr="C:\Documents and Settings\iddqd\My documents\Мои рисунки\pioneer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0"/>
            <a:ext cx="2428892" cy="2694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Documents and Settings\iddqd\My documents\Мои рисунки\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7239000" cy="21621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2285992"/>
            <a:ext cx="87154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Но самое необычайное произошло с Лёнькой 13 августа 1942 года. </a:t>
            </a:r>
          </a:p>
          <a:p>
            <a:r>
              <a:rPr lang="ru-RU" dirty="0" smtClean="0"/>
              <a:t>Накануне вечером разведчики-партизаны ушли на задание – к шоссейной дороге километров за пятнадцать от лагеря. Всю ночь пролежали они у дороги. Машины не ходили, дорога была пустынной. Что делать? Командир группы приказал отходить. Партизаны отошли к опушке леса. Лёнька немного от них приотстал. Он собрался догонять своих, но, оглянувшись на дорогу, увидел, что по шоссе приближается легковая машина. </a:t>
            </a:r>
          </a:p>
          <a:p>
            <a:r>
              <a:rPr lang="ru-RU" dirty="0" smtClean="0"/>
              <a:t>Он бросился вперёд и залёг у моста за кучей камней. </a:t>
            </a:r>
          </a:p>
          <a:p>
            <a:r>
              <a:rPr lang="ru-RU" dirty="0" smtClean="0"/>
              <a:t>Машина подошла к мостику, притормозила, и Лёнька, размахнувшись, бросил в неё гранату. Грохнул взрыв. Лёнька увидел, как из автомобиля выскочил гитлеровец в белом кителе с красным портфелем и автоматом. </a:t>
            </a:r>
          </a:p>
          <a:p>
            <a:r>
              <a:rPr lang="ru-RU" dirty="0" smtClean="0"/>
              <a:t>Лёнька выстрелил, но не попал. Фашист убегал. Лёнька погнался за ним. Офицер оглянулся и увидел, что за ним бежит какой-то мальчишка. Совсем маленький. Если бы их поставить рядом, мальчишка едва бы достал ему до пояса. Офицер остановился и выстрелил. Мальчишка упал. Фашист побежал дальше.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478634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Но Лёнька не был ранен. Он быстро отполз в сторону и сделал несколько выстрелов. Офицер убегал... </a:t>
            </a:r>
          </a:p>
          <a:p>
            <a:r>
              <a:rPr lang="ru-RU" dirty="0" smtClean="0"/>
              <a:t>Уже целый километр гнался Лёнька. А гитлеровец, отстреливаясь, приближался к лесу. Он на ходу сбросил белый китель и остался в тёмной сорочке. Целиться в него стало труднее. </a:t>
            </a:r>
          </a:p>
          <a:p>
            <a:r>
              <a:rPr lang="ru-RU" dirty="0" smtClean="0"/>
              <a:t>Лёнька начал отставать. Сейчас фашист скроется в лесу, тогда всё пропало. В автомате оставалось лишь несколько патронов. Тогда Лёнька сбросил тяжёлые сапоги и побежал босиком, не пригибаясь под пулями, которыми посылал в него враг. </a:t>
            </a:r>
          </a:p>
          <a:p>
            <a:r>
              <a:rPr lang="ru-RU" dirty="0" smtClean="0"/>
              <a:t>В диске автомата оставался последний патрон, и этим последним выстрелом Лёнька поразил врага. Он взял его автомат, портфель и, тяжело дыша, пошёл назад. По дороге он подобрал брошенный фашистом белый китель и только тогда разглядел на нём генеральские витые погоны. </a:t>
            </a:r>
          </a:p>
          <a:p>
            <a:r>
              <a:rPr lang="ru-RU" dirty="0" smtClean="0"/>
              <a:t>– Эге!.. А птица-то, оказывается, важная, – сказал он вслух.</a:t>
            </a:r>
            <a:endParaRPr lang="ru-RU" dirty="0"/>
          </a:p>
        </p:txBody>
      </p:sp>
      <p:pic>
        <p:nvPicPr>
          <p:cNvPr id="33794" name="Picture 2" descr="C:\Documents and Settings\iddqd\My documents\Мои рисунки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85728"/>
            <a:ext cx="3786182" cy="4905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iddqd\My documents\Мои рисунки\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3857652" cy="48672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0" y="571480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Лёнька напялил на себя генеральский китель, застегнул его на все пуговицы, засучил рукава, свисавшие ниже колен, поверх пилотки нахлобучил фуражку с золотыми разводами, которую нашёл в разбитой машине, и побежал догонять товарищей... </a:t>
            </a:r>
          </a:p>
          <a:p>
            <a:r>
              <a:rPr lang="ru-RU" dirty="0" smtClean="0"/>
              <a:t>Учитель Василий Григорьевич уже беспокоился, хотел посылать группу на поиски Лёньки, когда тот вдруг неожиданно появился около костра. Лёнька вышел на свет костра в белом генеральском кителе с золотыми погонами. На шее у него висели два автомата – свой и трофейный. Под мышкой он держал красный портфель. Вид у Лёньки был такой уморительный, что грянул громкий хохот. </a:t>
            </a:r>
          </a:p>
          <a:p>
            <a:r>
              <a:rPr lang="ru-RU" dirty="0" smtClean="0"/>
              <a:t>– А это что у тебя? – спросил учитель, указывая на портфель. </a:t>
            </a:r>
          </a:p>
          <a:p>
            <a:r>
              <a:rPr lang="ru-RU" dirty="0" smtClean="0"/>
              <a:t>– Немецкие документы, у генерала взял, – ответил Лёнька.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571504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Учитель взял документы и пошёл с ними к начальнику штаба отряда. Туда же срочно вызвали переводчика, потом радиста. Бумаги оказались очень важные. Потом Василий Григорьевич вышел из штабной землянки и подозвал Лёньку. </a:t>
            </a:r>
          </a:p>
          <a:p>
            <a:r>
              <a:rPr lang="ru-RU" sz="3200" dirty="0" smtClean="0"/>
              <a:t>– Ну, молодец, – сказал он. – Такие документы и опытные разведчики раз в сто лет добывают. Сейчас про них в Москву сообщать будут. </a:t>
            </a:r>
            <a:endParaRPr lang="ru-RU" sz="3200" dirty="0"/>
          </a:p>
        </p:txBody>
      </p:sp>
      <p:pic>
        <p:nvPicPr>
          <p:cNvPr id="3" name="Picture 3" descr="C:\Documents and Settings\iddqd\My documents\Мои рисунки\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571480"/>
            <a:ext cx="3619500" cy="227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iddqd\My documents\Мои рисунки\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3619500" cy="48672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00496" y="571480"/>
            <a:ext cx="51435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Через некоторое время из Москвы пришла радиограмма, в ней говорилось, что надо представить к самой высшей награде всех, кто захватил такие важные документы. В Москве, конечно, не знали, что захватил их один Лёня Голиков, которому было всего четырнадцать лет. 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Так пионер Лёня Голиков стал героем Советского Союза. 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521497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Юный пионер-герой погиб смертью храбрых 24 января 1943 года в неравном бою под селом Острая Лука. </a:t>
            </a:r>
          </a:p>
          <a:p>
            <a:endParaRPr lang="ru-RU" sz="2400" dirty="0" smtClean="0"/>
          </a:p>
          <a:p>
            <a:r>
              <a:rPr lang="ru-RU" sz="2400" dirty="0" smtClean="0"/>
              <a:t>На могиле Лёни Голикова, в селе Острая Лука , рыбаки Новгородской области поставили обелиск, а на берегу реки Полы юному герою воздвигнут памятник. </a:t>
            </a:r>
          </a:p>
          <a:p>
            <a:r>
              <a:rPr lang="ru-RU" sz="2400" dirty="0" smtClean="0"/>
              <a:t>В июне 1960 года Лёне Голикову открыт памятник в Москве на ВДНХ у входа в павильон «Юные натуралисты и техники». Установлен памятник юному герою и в городе Новгороде на средства пионеров за собранный ими металлолом. </a:t>
            </a:r>
            <a:endParaRPr lang="ru-RU" sz="2400" dirty="0"/>
          </a:p>
        </p:txBody>
      </p:sp>
      <p:pic>
        <p:nvPicPr>
          <p:cNvPr id="3" name="Picture 2" descr="C:\Documents and Settings\iddqd\My documents\Мои рисунки\072398_5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14290"/>
            <a:ext cx="3395374" cy="5103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500042"/>
            <a:ext cx="457203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Имя отважного партизана Лёни Голикова занесено в Книгу почёта Всесоюзной пионерской организации им. В. И. Ленина. </a:t>
            </a:r>
          </a:p>
          <a:p>
            <a:r>
              <a:rPr lang="ru-RU" sz="2800" dirty="0" smtClean="0"/>
              <a:t>Постановлением Совета Министров РСФСР одному из кораблей Советского флота присвоено имя Лёни Голикова.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4" descr="C:\Documents and Settings\iddqd\My documents\Мои рисунки\pioneer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103356" cy="4551621"/>
          </a:xfrm>
          <a:prstGeom prst="rect">
            <a:avLst/>
          </a:prstGeom>
          <a:noFill/>
        </p:spPr>
      </p:pic>
      <p:pic>
        <p:nvPicPr>
          <p:cNvPr id="8" name="Picture 1" descr="C:\Documents and Settings\iddqd\My documents\Мои рисунки\970c1583112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638994">
            <a:off x="30494" y="5128088"/>
            <a:ext cx="9139963" cy="1516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2" descr="C:\Documents and Settings\iddqd\My documents\Мои рисунки\22_01_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85728"/>
            <a:ext cx="4436405" cy="5453081"/>
          </a:xfrm>
          <a:prstGeom prst="roundRect">
            <a:avLst>
              <a:gd name="adj" fmla="val 16667"/>
            </a:avLst>
          </a:prstGeom>
          <a:ln w="7620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85720" y="714356"/>
            <a:ext cx="4102277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Галя </a:t>
            </a:r>
          </a:p>
          <a:p>
            <a:r>
              <a:rPr lang="ru-RU" sz="8000" b="1" dirty="0" smtClean="0">
                <a:solidFill>
                  <a:srgbClr val="FFFF00"/>
                </a:solidFill>
              </a:rPr>
              <a:t>Комлева</a:t>
            </a:r>
            <a:endParaRPr lang="ru-RU" sz="8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Documents and Settings\iddqd\My documents\Мои рисунки\ga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14290"/>
            <a:ext cx="2928990" cy="398432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285728"/>
            <a:ext cx="550072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 </a:t>
            </a:r>
            <a:r>
              <a:rPr lang="ru-RU" sz="2400" dirty="0" err="1" smtClean="0"/>
              <a:t>Лужском</a:t>
            </a:r>
            <a:r>
              <a:rPr lang="ru-RU" sz="2400" dirty="0" smtClean="0"/>
              <a:t> районе Ленинградской области чтут память отважной юной партизанки Гали Комлевой. Она, как и многие ее сверстники в военные годы, была разведчицей, снабжала партизан важными сведениями. Фашисты выследили Комлеву, схватили, бросили в камеру. Два месяца непрерывных допросов, побоев, издевательств. От Гали требовали назвать имена партизанских связных. Но пытки не сломили девочку, она не проронила ни слова. Галя Комлева была безжалостно расстреляна.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Она посмертно награждена орденом Отечественной войны I степени.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6" name="Picture 1" descr="C:\Documents and Settings\iddqd\My documents\Мои рисунки\970c1583112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592753">
            <a:off x="2413665" y="5715707"/>
            <a:ext cx="7706989" cy="1278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iddqd\My documents\Мои рисунки\pion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728667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0001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6429396"/>
            <a:ext cx="7429552" cy="4286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4285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Picture 2" descr="C:\Documents and Settings\iddqd\My documents\Мои рисунки\22_01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57166"/>
            <a:ext cx="4786346" cy="6220140"/>
          </a:xfrm>
          <a:prstGeom prst="roundRect">
            <a:avLst>
              <a:gd name="adj" fmla="val 16667"/>
            </a:avLst>
          </a:prstGeom>
          <a:ln w="7620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714348" y="714356"/>
            <a:ext cx="3271729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Марат </a:t>
            </a:r>
          </a:p>
          <a:p>
            <a:r>
              <a:rPr lang="ru-RU" sz="8000" b="1" dirty="0" err="1" smtClean="0">
                <a:solidFill>
                  <a:srgbClr val="FFFF00"/>
                </a:solidFill>
              </a:rPr>
              <a:t>Казей</a:t>
            </a:r>
            <a:endParaRPr lang="ru-RU" sz="8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507209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Белорусскому школьнику Марату </a:t>
            </a:r>
            <a:r>
              <a:rPr lang="ru-RU" sz="2000" dirty="0" err="1" smtClean="0"/>
              <a:t>Казею</a:t>
            </a:r>
            <a:r>
              <a:rPr lang="ru-RU" sz="2000" dirty="0" smtClean="0"/>
              <a:t> было чуть больше тринадцати лет, когда он ушел к партизанам вместе со своей сестрой. Марат стал разведчиком. Пробирался во вражеские гарнизоны, высматривал, где расположены немецкие посты, штабы, склады с боеприпасами. Сведения, которые он доставлял в отряд, помогали партизанам наносить врагу большие потери. Как и Голиков, Марат взрывал мосты, пускал под откос вражеские эшелоны. В мае 1944 года, когда Советская Армия была уже совсем близко и партизаны должны были вот-вот с ней соединиться, Марат попал в засаду. Подросток отстреливался до последнего патрона. Когда у Марата осталась одна граната, он подпустил врагов поближе и выдернул чеку… </a:t>
            </a:r>
            <a:r>
              <a:rPr lang="ru-RU" sz="2000" b="1" dirty="0" smtClean="0">
                <a:solidFill>
                  <a:srgbClr val="C00000"/>
                </a:solidFill>
              </a:rPr>
              <a:t>Марат </a:t>
            </a:r>
            <a:r>
              <a:rPr lang="ru-RU" sz="2000" b="1" dirty="0" err="1" smtClean="0">
                <a:solidFill>
                  <a:srgbClr val="C00000"/>
                </a:solidFill>
              </a:rPr>
              <a:t>Казей</a:t>
            </a:r>
            <a:r>
              <a:rPr lang="ru-RU" sz="2000" b="1" dirty="0" smtClean="0">
                <a:solidFill>
                  <a:srgbClr val="C00000"/>
                </a:solidFill>
              </a:rPr>
              <a:t> посмертно стал Героем Советского Союза.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C:\Documents and Settings\iddqd\My documents\Мои рисунки\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85728"/>
            <a:ext cx="3300433" cy="4082617"/>
          </a:xfrm>
          <a:prstGeom prst="rect">
            <a:avLst/>
          </a:prstGeom>
          <a:noFill/>
        </p:spPr>
      </p:pic>
      <p:pic>
        <p:nvPicPr>
          <p:cNvPr id="4" name="Picture 1" descr="C:\Documents and Settings\iddqd\My documents\Мои рисунки\970c1583112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592753">
            <a:off x="2413665" y="5715707"/>
            <a:ext cx="7706989" cy="1278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iddqd\My documents\Мои рисунки\kupal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7403400" cy="555840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0"/>
            <a:ext cx="742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городе Минске поставлен памятник юному герою. 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Picture 1" descr="C:\Documents and Settings\iddqd\My documents\Мои рисунки\970c1583112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592753">
            <a:off x="2413665" y="5715707"/>
            <a:ext cx="7706989" cy="1278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3" descr="C:\Documents and Settings\iddqd\My documents\Мои рисунки\arkasha_koman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85728"/>
            <a:ext cx="4429124" cy="5536405"/>
          </a:xfrm>
          <a:prstGeom prst="roundRect">
            <a:avLst>
              <a:gd name="adj" fmla="val 16667"/>
            </a:avLst>
          </a:prstGeom>
          <a:ln w="7620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0" y="857232"/>
            <a:ext cx="4426918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 Аркадий</a:t>
            </a:r>
          </a:p>
          <a:p>
            <a:r>
              <a:rPr lang="ru-RU" sz="8000" b="1" dirty="0" smtClean="0">
                <a:solidFill>
                  <a:srgbClr val="FFFF00"/>
                </a:solidFill>
              </a:rPr>
              <a:t> </a:t>
            </a:r>
            <a:r>
              <a:rPr lang="ru-RU" sz="8000" b="1" dirty="0" err="1" smtClean="0">
                <a:solidFill>
                  <a:srgbClr val="FFFF00"/>
                </a:solidFill>
              </a:rPr>
              <a:t>Каманин</a:t>
            </a:r>
            <a:endParaRPr lang="ru-RU" sz="8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iddqd\My documents\Мои рисунки\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714356"/>
            <a:ext cx="3967659" cy="50006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214290"/>
            <a:ext cx="8429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Самый молодой летчик второй мировой войны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714356"/>
            <a:ext cx="457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Он был воспитанником авиаполка, в 14 лет впервые сел в боевой самолет. </a:t>
            </a:r>
          </a:p>
          <a:p>
            <a:r>
              <a:rPr lang="ru-RU" sz="2800" dirty="0" smtClean="0"/>
              <a:t>Летал стрелком-радистом. </a:t>
            </a:r>
          </a:p>
          <a:p>
            <a:r>
              <a:rPr lang="ru-RU" sz="2800" dirty="0" smtClean="0"/>
              <a:t>Освобождал Варшаву, Будапешт, Вену. Заслужил три ордена. </a:t>
            </a:r>
          </a:p>
          <a:p>
            <a:r>
              <a:rPr lang="ru-RU" sz="2800" dirty="0" smtClean="0"/>
              <a:t>Спустя три года после войны Аркадий, когда ему было всего 18 лет, умер от ранений.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643578"/>
            <a:ext cx="885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За участие в боях с врагом Аркадий был награждён двумя орденами Красной Звезды. Он стал опытным пилотом, когда было ему пятнадцать лет.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iddqd\My documents\Мои рисунки\22_01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57166"/>
            <a:ext cx="4461056" cy="5595957"/>
          </a:xfrm>
          <a:prstGeom prst="roundRect">
            <a:avLst>
              <a:gd name="adj" fmla="val 16667"/>
            </a:avLst>
          </a:prstGeom>
          <a:ln w="7620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0" y="928670"/>
            <a:ext cx="4456669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Зина </a:t>
            </a:r>
          </a:p>
          <a:p>
            <a:r>
              <a:rPr lang="ru-RU" sz="8000" b="1" dirty="0" smtClean="0">
                <a:solidFill>
                  <a:srgbClr val="FFFF00"/>
                </a:solidFill>
              </a:rPr>
              <a:t>Портнова</a:t>
            </a:r>
            <a:endParaRPr lang="ru-RU" sz="8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85729"/>
            <a:ext cx="778674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Война застала ленинградскую пионерку Зину Портнову в деревне Зуя, куда она приехала на каникулы. Зину избрали членом подпольного  комитета. Она участвовала в дерзких операциях против врага, в диверсиях, распространяла листовки, по заданию партизанского отряда вела разведку.</a:t>
            </a:r>
            <a:br>
              <a:rPr lang="ru-RU" sz="2400" dirty="0" smtClean="0"/>
            </a:br>
            <a:r>
              <a:rPr lang="ru-RU" sz="2400" dirty="0" smtClean="0"/>
              <a:t>   ...Стоял декабрь 1943 года. Зина возвращалась с задания. В деревне </a:t>
            </a:r>
            <a:r>
              <a:rPr lang="ru-RU" sz="2400" dirty="0" err="1" smtClean="0"/>
              <a:t>Мостище</a:t>
            </a:r>
            <a:r>
              <a:rPr lang="ru-RU" sz="2400" dirty="0" smtClean="0"/>
              <a:t> ее выдал предатель. Фашисты схватили юную партизанку, пытали. Ответом врагу было молчание Зины, ее презрение и ненависть, решимость бороться до конца. Во время одного из допросов, выбрав момент, Зина схватила со стола пистолет и в упор выстрела в гестаповца.</a:t>
            </a:r>
            <a:br>
              <a:rPr lang="ru-RU" sz="2400" dirty="0" smtClean="0"/>
            </a:br>
            <a:r>
              <a:rPr lang="ru-RU" sz="2400" dirty="0" smtClean="0"/>
              <a:t>   Вбежавший на выстрел офицер был также убит наповал. Зина пыталась бежать, но фашисты настигли ее...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2050" name="Picture 2" descr="C:\Documents and Settings\iddqd\My documents\Мои рисунки\q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85728"/>
            <a:ext cx="3523041" cy="472185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285728"/>
            <a:ext cx="392909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   Отважная юная пионерка была зверски замучена, но до последней минуты оставалась стойкой, мужественной, несгибаемой. 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И Родина посмертно отметила ее подвиг высшим своим званием -  </a:t>
            </a:r>
            <a:r>
              <a:rPr lang="ru-RU" sz="2800" b="1" dirty="0" err="1" smtClean="0">
                <a:solidFill>
                  <a:srgbClr val="C00000"/>
                </a:solidFill>
              </a:rPr>
              <a:t>званием</a:t>
            </a:r>
            <a:r>
              <a:rPr lang="ru-RU" sz="2800" b="1" dirty="0" smtClean="0">
                <a:solidFill>
                  <a:srgbClr val="C00000"/>
                </a:solidFill>
              </a:rPr>
              <a:t>  Героя Советского Союза.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7" name="Picture 1" descr="C:\Documents and Settings\iddqd\My documents\Мои рисунки\970c1583112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592753">
            <a:off x="2413665" y="5715707"/>
            <a:ext cx="7706989" cy="1278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В.Смеричинский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8929718" cy="569755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i="1" dirty="0" smtClean="0">
                <a:solidFill>
                  <a:srgbClr val="C00000"/>
                </a:solidFill>
              </a:rPr>
              <a:t>    СТЕПКА-ТАНКИСТ</a:t>
            </a:r>
          </a:p>
          <a:p>
            <a:pPr>
              <a:buNone/>
            </a:pPr>
            <a:r>
              <a:rPr lang="ru-RU" sz="2000" dirty="0" smtClean="0"/>
              <a:t>       Танки перебазировались на другой участок фронта. Экипажу "тридцатьчетверки" очень не хотелось расставаться со Степкой. Все успели полюбить этого смелого и смышленого мальчишку. </a:t>
            </a:r>
          </a:p>
          <a:p>
            <a:pPr>
              <a:buNone/>
            </a:pPr>
            <a:r>
              <a:rPr lang="ru-RU" sz="2000" dirty="0" smtClean="0"/>
              <a:t>      Командир развел руками: - Куда его денем? </a:t>
            </a:r>
          </a:p>
          <a:p>
            <a:pPr>
              <a:buNone/>
            </a:pPr>
            <a:r>
              <a:rPr lang="ru-RU" sz="2000" dirty="0" smtClean="0"/>
              <a:t>       - Ведь родителей у мальчонки нет, - со вздохом заметил стрелок-радист. </a:t>
            </a:r>
          </a:p>
          <a:p>
            <a:pPr>
              <a:buNone/>
            </a:pPr>
            <a:r>
              <a:rPr lang="ru-RU" sz="2000" dirty="0" smtClean="0"/>
              <a:t>       - Куда ему, сироте... </a:t>
            </a:r>
          </a:p>
          <a:p>
            <a:pPr>
              <a:buNone/>
            </a:pPr>
            <a:r>
              <a:rPr lang="ru-RU" sz="2000" dirty="0" smtClean="0"/>
              <a:t>      - Попрошу командование, чтобы разрешили его нам оставить при экипаже. А пока возьмем с собой, - решил капитан. </a:t>
            </a:r>
          </a:p>
          <a:p>
            <a:pPr>
              <a:buNone/>
            </a:pPr>
            <a:r>
              <a:rPr lang="ru-RU" sz="2000" dirty="0" smtClean="0"/>
              <a:t>       .. Наши автоматчики-десантники ворвались на занятые врагом позиции. Танкисты прикрывали левый фланг десанта. Но неожиданно появились танки противника. Трем советским машинам пришлось вступить в неравный бой с девятью фашистскими танками. Вскоре на поле вспыхнуло несколько машин с черными крестами. Когда кончились снаряды, капитан решил отходить под прикрытием нашей артиллерии. Вот и знакомый овраг, отсюда до наших траншей рукой подать. Но в это время из за холма показались две фашистские машины. Быстро открыв верхний люк, капитан швырнул связку гранат под гусеницы приближающегося танка. Машина, охваченная дымом и огнем, остановилась. Но второй танк подошел совсем близко. Выстрел...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Степка упал и, когда, оглушенный, приподнял голову, увидел, что никого нет на местах. </a:t>
            </a:r>
          </a:p>
          <a:p>
            <a:pPr>
              <a:buNone/>
            </a:pPr>
            <a:r>
              <a:rPr lang="ru-RU" dirty="0" smtClean="0"/>
              <a:t>     Командир, водитель и стрелок лежали на днище танка. Все они были тяжело ранены. Танк медленно полз по полю. Мотор работал. </a:t>
            </a:r>
          </a:p>
          <a:p>
            <a:pPr>
              <a:buNone/>
            </a:pPr>
            <a:r>
              <a:rPr lang="ru-RU" dirty="0" smtClean="0"/>
              <a:t>    Степка подполз к капитану. - Товарищ командир! Открыв слипшиеся от крови глаза, капитан прошептал: - К рычагам, Степа! Веди танк на наши позиции. Степка ухватился за рычаги. У самых траншей Степка сбавил скорость. Послышался треск, скрежет, а затем последовал сильный удар. Танк сполз в окоп. </a:t>
            </a:r>
          </a:p>
          <a:p>
            <a:pPr>
              <a:buNone/>
            </a:pPr>
            <a:r>
              <a:rPr lang="ru-RU" dirty="0" smtClean="0"/>
              <a:t>     Из леса бежали наши автоматчики. Раненых вытащили и увезли в госпиталь. Когда к танку подъехал командир полка, из машины показался весь в крови и мазуте белобрысый мальчонка. - Товарищ полковник! Рядовой Степан Поляков вывел танк с поля боя. Из экипажа трое раненых... </a:t>
            </a:r>
            <a:r>
              <a:rPr lang="ru-RU" b="1" dirty="0" smtClean="0">
                <a:solidFill>
                  <a:srgbClr val="C00000"/>
                </a:solidFill>
              </a:rPr>
              <a:t>За этот подвиг пионер-воин был награжден орденом Красной Звезды.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485778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Мальчишки. Девчонки.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На их хрупкие плечи легла тяжесть невзгод, бедствий, горя военных лет.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И не согнулись они под этой тяжестью, стали сильнее духом, мужественнее, выносливее.</a:t>
            </a:r>
            <a:endParaRPr lang="ru-RU" sz="2800" b="1" dirty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 Маленькие герои большой войны.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Они сражались рядом со старшими - отцами, братьями, рядом с коммунистами и комсомольцами.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6147" name="Picture 3" descr="C:\Documents and Settings\iddqd\My documents\Мои рисунки\0913f3cd4267c010c9b45bae24e9ec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428604"/>
            <a:ext cx="4286248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500" b="1" dirty="0" smtClean="0">
                <a:solidFill>
                  <a:srgbClr val="C00000"/>
                </a:solidFill>
              </a:rPr>
              <a:t>   Сколько их было? </a:t>
            </a:r>
          </a:p>
          <a:p>
            <a:pPr>
              <a:buNone/>
            </a:pPr>
            <a:r>
              <a:rPr lang="ru-RU" dirty="0" smtClean="0"/>
              <a:t>   Я рассказала лишь о немногих из тех, кто, не дожив до своего совершеннолетия, отдал жизнь в борьбе с врагом. Тысячи, десятки тысяч мальчишек и девчонок пожертвовали собой ради победы. </a:t>
            </a:r>
          </a:p>
          <a:p>
            <a:pPr>
              <a:buNone/>
            </a:pPr>
            <a:r>
              <a:rPr lang="ru-RU" dirty="0" smtClean="0"/>
              <a:t>    В городе Курске работает единственный в своем роде музей, где собраны уникальные сведения о судьбах детей войны. За сорок лет сотрудникам музея удалось установить более </a:t>
            </a:r>
            <a:r>
              <a:rPr lang="ru-RU" b="1" i="1" dirty="0" smtClean="0">
                <a:solidFill>
                  <a:srgbClr val="FF0000"/>
                </a:solidFill>
              </a:rPr>
              <a:t>10 тысяч имен сынов и дочерей полков и юных партизан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    Есть совершенно потрясающие человеческие истории. </a:t>
            </a:r>
          </a:p>
          <a:p>
            <a:endParaRPr lang="ru-RU" dirty="0"/>
          </a:p>
        </p:txBody>
      </p:sp>
      <p:pic>
        <p:nvPicPr>
          <p:cNvPr id="4" name="Picture 1" descr="C:\Documents and Settings\iddqd\My documents\Мои рисунки\970c1583112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-1" y="5579016"/>
            <a:ext cx="9144000" cy="1278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0"/>
            <a:ext cx="87154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Сколько же их было? 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Сколько юных патриотов сражалось с врагом наравне со взрослыми? 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Этого точно не знает никто. 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Многие командиры, чтобы не наживать неприятностей, не заносили фамилии юных бойцов в ротные и батальонные списки. </a:t>
            </a:r>
            <a:r>
              <a:rPr lang="ru-RU" sz="3600" dirty="0" smtClean="0">
                <a:solidFill>
                  <a:srgbClr val="FFFF00"/>
                </a:solidFill>
              </a:rPr>
              <a:t>Но от этого героический след, оставленный ими в нашей военной истории, не стал бледнее. 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4" name="Picture 1" descr="C:\Documents and Settings\iddqd\My documents\Мои рисунки\970c1583112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6079058"/>
            <a:ext cx="9144000" cy="778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928670"/>
            <a:ext cx="457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Вот о вас напишут книжки: </a:t>
            </a:r>
            <a:br>
              <a:rPr lang="ru-RU" sz="3600" dirty="0" smtClean="0"/>
            </a:br>
            <a:r>
              <a:rPr lang="ru-RU" sz="3600" dirty="0" smtClean="0"/>
              <a:t>«Жизнь свою за </a:t>
            </a:r>
            <a:r>
              <a:rPr lang="ru-RU" sz="3600" dirty="0" err="1" smtClean="0"/>
              <a:t>други</a:t>
            </a:r>
            <a:r>
              <a:rPr lang="ru-RU" sz="3600" dirty="0" smtClean="0"/>
              <a:t> своя», </a:t>
            </a:r>
            <a:br>
              <a:rPr lang="ru-RU" sz="3600" dirty="0" smtClean="0"/>
            </a:br>
            <a:r>
              <a:rPr lang="ru-RU" sz="3600" dirty="0" smtClean="0"/>
              <a:t>Незатейливые парнишки, — </a:t>
            </a:r>
            <a:br>
              <a:rPr lang="ru-RU" sz="3600" dirty="0" smtClean="0"/>
            </a:br>
            <a:r>
              <a:rPr lang="ru-RU" sz="3600" dirty="0" smtClean="0"/>
              <a:t>Ваньки, Васьки, Алешки, Гришки, — </a:t>
            </a:r>
            <a:br>
              <a:rPr lang="ru-RU" sz="3600" dirty="0" smtClean="0"/>
            </a:br>
            <a:r>
              <a:rPr lang="ru-RU" sz="3600" dirty="0" smtClean="0"/>
              <a:t>внуки, братики, сыновья! 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0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Анна Ахматова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Победителям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5058" name="Picture 2" descr="C:\Documents and Settings\iddqd\My documents\Мои рисунки\0913f3cd4267c010c9b45bae24e9ec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85728"/>
            <a:ext cx="4051300" cy="5080000"/>
          </a:xfrm>
          <a:prstGeom prst="rect">
            <a:avLst/>
          </a:prstGeom>
          <a:noFill/>
        </p:spPr>
      </p:pic>
      <p:pic>
        <p:nvPicPr>
          <p:cNvPr id="5" name="hlr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01024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4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5543560" cy="584043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6000" b="1" dirty="0" smtClean="0"/>
              <a:t>Памяти </a:t>
            </a:r>
          </a:p>
          <a:p>
            <a:pPr>
              <a:buNone/>
            </a:pPr>
            <a:r>
              <a:rPr lang="ru-RU" sz="6000" b="1" dirty="0" smtClean="0"/>
              <a:t>всех детей войны посвящается</a:t>
            </a:r>
          </a:p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r>
              <a:rPr lang="ru-RU" sz="2000" b="1" dirty="0" smtClean="0"/>
              <a:t>Презентация подготовлена</a:t>
            </a:r>
          </a:p>
          <a:p>
            <a:pPr>
              <a:buNone/>
            </a:pPr>
            <a:r>
              <a:rPr lang="ru-RU" sz="2000" b="1" dirty="0" smtClean="0"/>
              <a:t>у</a:t>
            </a:r>
            <a:r>
              <a:rPr lang="ru-RU" sz="2000" b="1" dirty="0" smtClean="0"/>
              <a:t>чителем ИЗО и МХК</a:t>
            </a:r>
          </a:p>
          <a:p>
            <a:pPr>
              <a:buNone/>
            </a:pPr>
            <a:r>
              <a:rPr lang="ru-RU" sz="2000" b="1" dirty="0" smtClean="0"/>
              <a:t>Путиловой</a:t>
            </a:r>
          </a:p>
          <a:p>
            <a:pPr>
              <a:buNone/>
            </a:pPr>
            <a:r>
              <a:rPr lang="ru-RU" sz="2000" b="1" dirty="0" smtClean="0"/>
              <a:t>Еленой Леонидовной</a:t>
            </a:r>
          </a:p>
          <a:p>
            <a:pPr>
              <a:buNone/>
            </a:pPr>
            <a:r>
              <a:rPr lang="ru-RU" sz="2000" b="1" dirty="0" err="1" smtClean="0"/>
              <a:t>м</a:t>
            </a:r>
            <a:r>
              <a:rPr lang="ru-RU" sz="2000" b="1" dirty="0" err="1" smtClean="0"/>
              <a:t>оу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сош</a:t>
            </a:r>
            <a:r>
              <a:rPr lang="ru-RU" sz="2000" b="1" dirty="0" smtClean="0"/>
              <a:t> № 25</a:t>
            </a:r>
          </a:p>
          <a:p>
            <a:pPr>
              <a:buNone/>
            </a:pPr>
            <a:r>
              <a:rPr lang="ru-RU" sz="2000" b="1" dirty="0" smtClean="0"/>
              <a:t>г</a:t>
            </a:r>
            <a:r>
              <a:rPr lang="ru-RU" sz="2000" b="1" dirty="0" smtClean="0"/>
              <a:t>.Нижний Тагил</a:t>
            </a:r>
            <a:endParaRPr lang="ru-RU" sz="2000" b="1" dirty="0"/>
          </a:p>
        </p:txBody>
      </p:sp>
      <p:pic>
        <p:nvPicPr>
          <p:cNvPr id="1027" name="Picture 3" descr="C:\Documents and Settings\iddqd\My documents\Мои рисунки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7350" y="285728"/>
            <a:ext cx="367665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642918"/>
            <a:ext cx="72866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До войны это были самые обыкновенные мальчишки и девчонки. </a:t>
            </a:r>
          </a:p>
          <a:p>
            <a:r>
              <a:rPr lang="ru-RU" sz="3600" b="1" dirty="0" smtClean="0"/>
              <a:t>Учились, помогали старшим, играли, бегали-прыгали, разбивали носы и коленки.</a:t>
            </a:r>
          </a:p>
          <a:p>
            <a:r>
              <a:rPr lang="ru-RU" sz="3600" b="1" dirty="0" smtClean="0"/>
              <a:t> Их имена знали только родные, одноклассники да друзья.</a:t>
            </a:r>
            <a:endParaRPr lang="ru-RU" sz="3600" dirty="0"/>
          </a:p>
        </p:txBody>
      </p:sp>
      <p:pic>
        <p:nvPicPr>
          <p:cNvPr id="47106" name="Picture 2" descr="C:\Documents and Settings\iddqd\My documents\Мои рисунки\valya-zenki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0"/>
            <a:ext cx="5486400" cy="6858000"/>
          </a:xfrm>
          <a:prstGeom prst="rect">
            <a:avLst/>
          </a:prstGeom>
          <a:noFill/>
        </p:spPr>
      </p:pic>
      <p:pic>
        <p:nvPicPr>
          <p:cNvPr id="47107" name="Picture 3" descr="C:\Documents and Settings\iddqd\My documents\Мои рисунки\alesha_kuzneco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5" y="1"/>
            <a:ext cx="5598367" cy="6858000"/>
          </a:xfrm>
          <a:prstGeom prst="rect">
            <a:avLst/>
          </a:prstGeom>
          <a:noFill/>
        </p:spPr>
      </p:pic>
      <p:pic>
        <p:nvPicPr>
          <p:cNvPr id="47108" name="Picture 4" descr="C:\Documents and Settings\iddqd\My documents\Мои рисунки\arkasha_koman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0"/>
            <a:ext cx="5486400" cy="6858000"/>
          </a:xfrm>
          <a:prstGeom prst="rect">
            <a:avLst/>
          </a:prstGeom>
          <a:noFill/>
        </p:spPr>
      </p:pic>
      <p:pic>
        <p:nvPicPr>
          <p:cNvPr id="47109" name="Picture 5" descr="C:\Documents and Settings\iddqd\My documents\Мои рисунки\lida_vashkevi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3" y="1"/>
            <a:ext cx="5598367" cy="6858000"/>
          </a:xfrm>
          <a:prstGeom prst="rect">
            <a:avLst/>
          </a:prstGeom>
          <a:noFill/>
        </p:spPr>
      </p:pic>
      <p:pic>
        <p:nvPicPr>
          <p:cNvPr id="47110" name="Picture 6" descr="C:\Documents and Settings\iddqd\My documents\Мои рисунки\misha_gavrilov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3306" y="1"/>
            <a:ext cx="5378824" cy="6858000"/>
          </a:xfrm>
          <a:prstGeom prst="rect">
            <a:avLst/>
          </a:prstGeom>
          <a:noFill/>
        </p:spPr>
      </p:pic>
      <p:pic>
        <p:nvPicPr>
          <p:cNvPr id="47111" name="Picture 7" descr="C:\Documents and Settings\iddqd\My documents\Мои рисунки\sasha-kondratev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868" y="0"/>
            <a:ext cx="5486400" cy="6858000"/>
          </a:xfrm>
          <a:prstGeom prst="rect">
            <a:avLst/>
          </a:prstGeom>
          <a:noFill/>
        </p:spPr>
      </p:pic>
      <p:pic>
        <p:nvPicPr>
          <p:cNvPr id="47112" name="Picture 8" descr="C:\Documents and Settings\iddqd\My documents\Мои рисунки\nadya_bogdanov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43306" y="0"/>
            <a:ext cx="5486400" cy="6858000"/>
          </a:xfrm>
          <a:prstGeom prst="rect">
            <a:avLst/>
          </a:prstGeom>
          <a:noFill/>
        </p:spPr>
      </p:pic>
      <p:pic>
        <p:nvPicPr>
          <p:cNvPr id="47113" name="Picture 9" descr="C:\Documents and Settings\iddqd\My documents\Мои рисунки\ovanes_kohlikyan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1868" y="0"/>
            <a:ext cx="5715000" cy="6858000"/>
          </a:xfrm>
          <a:prstGeom prst="rect">
            <a:avLst/>
          </a:prstGeom>
          <a:noFill/>
        </p:spPr>
      </p:pic>
      <p:pic>
        <p:nvPicPr>
          <p:cNvPr id="47114" name="Picture 10" descr="C:\Documents and Settings\iddqd\My documents\Мои рисунки\boris_kyleshin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71868" y="0"/>
            <a:ext cx="5486400" cy="6858000"/>
          </a:xfrm>
          <a:prstGeom prst="rect">
            <a:avLst/>
          </a:prstGeom>
          <a:noFill/>
        </p:spPr>
      </p:pic>
      <p:pic>
        <p:nvPicPr>
          <p:cNvPr id="47115" name="Picture 11" descr="C:\Documents and Settings\iddqd\My documents\Мои рисунки\lusya_gerasimenko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71868" y="0"/>
            <a:ext cx="5486400" cy="6858000"/>
          </a:xfrm>
          <a:prstGeom prst="rect">
            <a:avLst/>
          </a:prstGeom>
          <a:noFill/>
        </p:spPr>
      </p:pic>
      <p:pic>
        <p:nvPicPr>
          <p:cNvPr id="47116" name="Picture 12" descr="C:\Documents and Settings\iddqd\My documents\Мои рисунки\pavlusha-andreev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71868" y="0"/>
            <a:ext cx="5486400" cy="6858000"/>
          </a:xfrm>
          <a:prstGeom prst="rect">
            <a:avLst/>
          </a:prstGeom>
          <a:noFill/>
        </p:spPr>
      </p:pic>
      <p:pic>
        <p:nvPicPr>
          <p:cNvPr id="47117" name="Picture 13" descr="C:\Documents and Settings\iddqd\My documents\Мои рисунки\borya_carikov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643305" y="1"/>
            <a:ext cx="5598367" cy="6858000"/>
          </a:xfrm>
          <a:prstGeom prst="rect">
            <a:avLst/>
          </a:prstGeom>
          <a:noFill/>
        </p:spPr>
      </p:pic>
      <p:pic>
        <p:nvPicPr>
          <p:cNvPr id="47118" name="Picture 14" descr="C:\Documents and Settings\iddqd\My documents\Мои рисунки\kirya_baev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643306" y="0"/>
            <a:ext cx="5486400" cy="6858000"/>
          </a:xfrm>
          <a:prstGeom prst="rect">
            <a:avLst/>
          </a:prstGeom>
          <a:noFill/>
        </p:spPr>
      </p:pic>
      <p:pic>
        <p:nvPicPr>
          <p:cNvPr id="47119" name="Picture 15" descr="C:\Documents and Settings\iddqd\My documents\Мои рисунки\kostya_kravhuk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643305" y="1"/>
            <a:ext cx="5598367" cy="6858000"/>
          </a:xfrm>
          <a:prstGeom prst="rect">
            <a:avLst/>
          </a:prstGeom>
          <a:noFill/>
        </p:spPr>
      </p:pic>
      <p:pic>
        <p:nvPicPr>
          <p:cNvPr id="47120" name="Picture 16" descr="C:\Documents and Settings\iddqd\My documents\Мои рисунки\sasha_kolesnikov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643305" y="1"/>
            <a:ext cx="5598367" cy="6858000"/>
          </a:xfrm>
          <a:prstGeom prst="rect">
            <a:avLst/>
          </a:prstGeom>
          <a:noFill/>
        </p:spPr>
      </p:pic>
      <p:pic>
        <p:nvPicPr>
          <p:cNvPr id="47121" name="Picture 17" descr="C:\Documents and Settings\iddqd\My documents\Мои рисунки\musya_penkenzon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657600" y="0"/>
            <a:ext cx="5486400" cy="6858000"/>
          </a:xfrm>
          <a:prstGeom prst="rect">
            <a:avLst/>
          </a:prstGeom>
          <a:noFill/>
        </p:spPr>
      </p:pic>
      <p:pic>
        <p:nvPicPr>
          <p:cNvPr id="47123" name="Picture 19" descr="C:\Documents and Settings\iddqd\My documents\Мои рисунки\970c1583112e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 rot="5400000">
            <a:off x="-1607347" y="1607347"/>
            <a:ext cx="6858000" cy="3643306"/>
          </a:xfrm>
          <a:prstGeom prst="rect">
            <a:avLst/>
          </a:prstGeom>
          <a:noFill/>
        </p:spPr>
      </p:pic>
      <p:pic>
        <p:nvPicPr>
          <p:cNvPr id="23" name="se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0"/>
          <a:stretch>
            <a:fillRect/>
          </a:stretch>
        </p:blipFill>
        <p:spPr>
          <a:xfrm>
            <a:off x="214282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3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8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3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3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8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3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8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143116"/>
            <a:ext cx="77153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ПРИШЕЛ </a:t>
            </a:r>
            <a:r>
              <a:rPr lang="en-US" sz="3600" b="1" dirty="0" smtClean="0"/>
              <a:t> </a:t>
            </a:r>
            <a:r>
              <a:rPr lang="ru-RU" sz="3600" b="1" dirty="0" smtClean="0"/>
              <a:t>ЧАС – </a:t>
            </a:r>
          </a:p>
          <a:p>
            <a:r>
              <a:rPr lang="ru-RU" sz="3600" b="1" dirty="0" smtClean="0"/>
              <a:t>ОНИ</a:t>
            </a:r>
            <a:r>
              <a:rPr lang="en-US" sz="3600" b="1" dirty="0" smtClean="0"/>
              <a:t> </a:t>
            </a:r>
            <a:r>
              <a:rPr lang="ru-RU" sz="3600" b="1" dirty="0" smtClean="0"/>
              <a:t> ПОКАЗАЛИ, КАКИМ ОГРОМНЫМ </a:t>
            </a:r>
            <a:r>
              <a:rPr lang="en-US" sz="3600" b="1" dirty="0" smtClean="0"/>
              <a:t> </a:t>
            </a:r>
            <a:r>
              <a:rPr lang="ru-RU" sz="3600" b="1" dirty="0" smtClean="0"/>
              <a:t>МОЖЕТ </a:t>
            </a:r>
            <a:r>
              <a:rPr lang="en-US" sz="3600" b="1" dirty="0" smtClean="0"/>
              <a:t> </a:t>
            </a:r>
            <a:r>
              <a:rPr lang="ru-RU" sz="3600" b="1" dirty="0" smtClean="0"/>
              <a:t>СТАТЬ МАЛЕНЬКОЕ </a:t>
            </a:r>
            <a:r>
              <a:rPr lang="en-US" sz="3600" b="1" dirty="0" smtClean="0"/>
              <a:t> </a:t>
            </a:r>
            <a:r>
              <a:rPr lang="ru-RU" sz="3600" b="1" dirty="0" smtClean="0"/>
              <a:t>ДЕТСКОЕ </a:t>
            </a:r>
            <a:r>
              <a:rPr lang="en-US" sz="3600" b="1" dirty="0" smtClean="0"/>
              <a:t> </a:t>
            </a:r>
            <a:r>
              <a:rPr lang="ru-RU" sz="3600" b="1" dirty="0" smtClean="0"/>
              <a:t>СЕДЦЕ, КОГДА РАЗГОРАЕТСЯ</a:t>
            </a:r>
            <a:r>
              <a:rPr lang="en-US" sz="3600" b="1" dirty="0" smtClean="0"/>
              <a:t> </a:t>
            </a:r>
            <a:r>
              <a:rPr lang="ru-RU" sz="3600" b="1" dirty="0" smtClean="0"/>
              <a:t> В </a:t>
            </a:r>
            <a:r>
              <a:rPr lang="en-US" sz="3600" b="1" dirty="0" smtClean="0"/>
              <a:t> </a:t>
            </a:r>
            <a:r>
              <a:rPr lang="ru-RU" sz="3600" b="1" dirty="0" smtClean="0"/>
              <a:t>НЕМ </a:t>
            </a:r>
            <a:r>
              <a:rPr lang="en-US" sz="3600" b="1" dirty="0" smtClean="0"/>
              <a:t> </a:t>
            </a:r>
            <a:r>
              <a:rPr lang="ru-RU" sz="3600" b="1" dirty="0" smtClean="0"/>
              <a:t>СВЯЩЕННАЯ ЛЮБОВЬ</a:t>
            </a:r>
            <a:r>
              <a:rPr lang="en-US" sz="3600" b="1" dirty="0" smtClean="0"/>
              <a:t> </a:t>
            </a:r>
            <a:r>
              <a:rPr lang="ru-RU" sz="3600" b="1" dirty="0" smtClean="0"/>
              <a:t> К </a:t>
            </a:r>
            <a:r>
              <a:rPr lang="en-US" sz="3600" b="1" dirty="0" smtClean="0"/>
              <a:t> </a:t>
            </a:r>
            <a:r>
              <a:rPr lang="ru-RU" sz="3600" b="1" dirty="0" smtClean="0"/>
              <a:t>РОДИНЕ </a:t>
            </a:r>
            <a:r>
              <a:rPr lang="en-US" sz="3600" b="1" dirty="0" smtClean="0"/>
              <a:t> </a:t>
            </a:r>
            <a:r>
              <a:rPr lang="ru-RU" sz="3600" b="1" dirty="0" smtClean="0"/>
              <a:t>И </a:t>
            </a:r>
            <a:r>
              <a:rPr lang="en-US" sz="3600" b="1" dirty="0" smtClean="0"/>
              <a:t> </a:t>
            </a:r>
            <a:r>
              <a:rPr lang="ru-RU" sz="3600" b="1" dirty="0" smtClean="0"/>
              <a:t>НЕНАВИСТЬ </a:t>
            </a:r>
            <a:r>
              <a:rPr lang="en-US" sz="3600" b="1" dirty="0" smtClean="0"/>
              <a:t> </a:t>
            </a:r>
            <a:r>
              <a:rPr lang="ru-RU" sz="3600" b="1" dirty="0" smtClean="0"/>
              <a:t>К </a:t>
            </a:r>
            <a:r>
              <a:rPr lang="en-US" sz="3600" b="1" dirty="0" smtClean="0"/>
              <a:t> </a:t>
            </a:r>
            <a:r>
              <a:rPr lang="ru-RU" sz="3600" b="1" dirty="0" smtClean="0"/>
              <a:t>ЕЕ </a:t>
            </a:r>
            <a:r>
              <a:rPr lang="en-US" sz="3600" b="1" dirty="0" smtClean="0"/>
              <a:t> </a:t>
            </a:r>
            <a:r>
              <a:rPr lang="ru-RU" sz="3600" b="1" dirty="0" smtClean="0"/>
              <a:t>ВРАГАМ.</a:t>
            </a:r>
            <a:endParaRPr lang="ru-RU" sz="3600" b="1" dirty="0"/>
          </a:p>
        </p:txBody>
      </p:sp>
      <p:pic>
        <p:nvPicPr>
          <p:cNvPr id="7172" name="Picture 4" descr="C:\Documents and Settings\iddqd\My documents\Мои рисунки\pion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0" y="0"/>
            <a:ext cx="6667500" cy="1428750"/>
          </a:xfrm>
          <a:prstGeom prst="rect">
            <a:avLst/>
          </a:prstGeom>
          <a:noFill/>
        </p:spPr>
      </p:pic>
      <p:pic>
        <p:nvPicPr>
          <p:cNvPr id="7175" name="Picture 7" descr="C:\Documents and Settings\iddqd\My documents\Мои рисунки\13_350x3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2095503" cy="2095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607223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 И ни на миг не дрогнули юные сердца!</a:t>
            </a:r>
            <a:br>
              <a:rPr lang="ru-RU" sz="3200" b="1" dirty="0" smtClean="0"/>
            </a:br>
            <a:r>
              <a:rPr lang="ru-RU" sz="3200" b="1" dirty="0" smtClean="0"/>
              <a:t>   Их повзрослевшее детство было наполнено такими испытаниями, что, придумай их даже очень талантливый писатель, в это трудно было бы поверить. Но это было. Было в истории большой нашей страны, было в судьбах ее маленьких ребят - обыкновенных мальчишек и девчонок.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3" name="Picture 1" descr="C:\Documents and Settings\iddqd\My documents\Мои рисунки\970c1583112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393412" y="2107413"/>
            <a:ext cx="6858000" cy="2643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C:\Documents and Settings\iddqd\My documents\Мои рисунки\22_01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57166"/>
            <a:ext cx="4500594" cy="5797708"/>
          </a:xfrm>
          <a:prstGeom prst="roundRect">
            <a:avLst>
              <a:gd name="adj" fmla="val 16667"/>
            </a:avLst>
          </a:prstGeom>
          <a:ln w="7620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00034" y="785794"/>
            <a:ext cx="55006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Леня Голиков</a:t>
            </a:r>
            <a:endParaRPr lang="ru-RU" sz="8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Documents and Settings\iddqd\My documents\Мои рисунки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619500" cy="4810125"/>
          </a:xfrm>
          <a:prstGeom prst="rect">
            <a:avLst/>
          </a:prstGeom>
          <a:noFill/>
        </p:spPr>
      </p:pic>
      <p:pic>
        <p:nvPicPr>
          <p:cNvPr id="28675" name="Picture 3" descr="C:\Documents and Settings\iddqd\My documents\Мои рисунки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4250" y="4905375"/>
            <a:ext cx="1809750" cy="19526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868" y="285728"/>
            <a:ext cx="500062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Он рос обыкновенным деревенским парнишкой. Когда немецкие захватчики заняли его родную деревню </a:t>
            </a:r>
            <a:r>
              <a:rPr lang="ru-RU" sz="2800" b="1" dirty="0" err="1" smtClean="0"/>
              <a:t>Лукино</a:t>
            </a:r>
            <a:r>
              <a:rPr lang="ru-RU" sz="2800" b="1" dirty="0" smtClean="0"/>
              <a:t>, что в Ленинградской области, Леня собрал на местах боев несколько винтовок, раздобыл у фашистов два мешка гранат, чтобы передать их партизанам. И сам остался в партизанском отряде. Воевал наравне со взрослыми.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85728"/>
            <a:ext cx="814393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В свои десять с небольшим лет Леня в боях с оккупантами лично уничтожил 78 немецких солдат и офицеров, подорвал 9 автомашин с боеприпасами. Он участвовал в 27 боевых операциях, взрыве 2 железнодорожных и 12 шоссейных мостов. 15 августа 1942 года юный партизан взорвал немецкую легковую машину, в которой находился важный гитлеровский генерал.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1319</Words>
  <Application>Microsoft Office PowerPoint</Application>
  <PresentationFormat>Экран (4:3)</PresentationFormat>
  <Paragraphs>95</Paragraphs>
  <Slides>33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Юрий Корольков Леня Голиков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В.Смеричинский </vt:lpstr>
      <vt:lpstr>Слайд 29</vt:lpstr>
      <vt:lpstr>Слайд 30</vt:lpstr>
      <vt:lpstr>Слайд 31</vt:lpstr>
      <vt:lpstr>Слайд 32</vt:lpstr>
      <vt:lpstr>Слайд 33</vt:lpstr>
    </vt:vector>
  </TitlesOfParts>
  <Company>qwe123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Пионеры - герои</dc:title>
  <dc:creator>iddqd</dc:creator>
  <cp:lastModifiedBy>iddqd</cp:lastModifiedBy>
  <cp:revision>36</cp:revision>
  <dcterms:created xsi:type="dcterms:W3CDTF">2010-02-15T14:18:04Z</dcterms:created>
  <dcterms:modified xsi:type="dcterms:W3CDTF">2010-02-16T08:17:39Z</dcterms:modified>
</cp:coreProperties>
</file>