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E161A-D6C7-4A02-89B2-77B1AE94B417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6E016-A239-4390-9B0C-43787FBCD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1987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3876" tIns="41939" rIns="83876" bIns="4193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51338"/>
            <a:ext cx="4735513" cy="35052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7B0A67-B358-4B15-A91D-F6931DACAD50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2EB9F5-A3D3-47E4-B586-864F51D46811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6243C-1545-4B4A-97FC-830A9201BA62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14DBC-FB3C-4915-B0C2-2556235CCC12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E5BCF-7F0A-4704-99B1-B06A8F6666C8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D3DE3-A675-48AD-968E-402EB3EECF9A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AB743-B965-4D45-8C94-3D66D1AC8D1F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88711-3541-4C64-B23F-61284A3991B4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781353-1E86-4961-9168-B59188F882E1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1CDC9E-1810-4561-8853-BC5878FDA95A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105BB-53C9-45EF-BF13-99E5FE8BBC84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59217-3317-4C43-8E95-9E06819FF64F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A34826-D98A-4145-BB35-D36A4EF468DE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DBA72D-4F6A-495B-84F6-B9F85A1B46E9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909A9-88AA-4D9E-9440-73454E4F73A4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09740-EA33-4CA9-9CCC-1031B1B66ECA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EE0200-1C7A-4070-BBF9-2CEF4C02EDA5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470019-74F7-4D13-BDD6-D79C1F58ED1F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699EBD-79D5-42F3-92AE-9036717A907A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98BA08-56DF-4F28-9E1C-FDDD5554A81E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base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>
                <a:srgbClr val="D34817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E99F2F-0151-44FB-BC17-11B89EB97548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828FB6-CE80-4AFD-9923-288000CD5D18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pitchFamily="34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D9BD68-47CD-4DC4-A5CD-FA3654EB52B0}" type="datetimeFigureOut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2/8/2016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pitchFamily="34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EA1E78-E1F0-4B35-B104-B6DF95F9DF9B}" type="slidenum">
              <a:rPr lang="en-US">
                <a:solidFill>
                  <a:srgbClr val="E9E5DC">
                    <a:shade val="50000"/>
                    <a:satMod val="20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E9E5D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6A6363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6A6363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A28E6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95625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4400" b="1" dirty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1295400" y="1600200"/>
            <a:ext cx="7639050" cy="46482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800" b="1" dirty="0" smtClean="0">
                <a:solidFill>
                  <a:srgbClr val="063B90"/>
                </a:solidFill>
                <a:latin typeface="Verdana" pitchFamily="34" charset="0"/>
              </a:rPr>
              <a:t>Дети говорят телефону доверия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6000" b="1" smtClean="0">
                <a:solidFill>
                  <a:srgbClr val="009A46"/>
                </a:solidFill>
                <a:latin typeface="Verdana" pitchFamily="34" charset="0"/>
              </a:rPr>
              <a:t> </a:t>
            </a:r>
            <a:r>
              <a:rPr lang="ru-RU" sz="6000" b="1" smtClean="0">
                <a:solidFill>
                  <a:srgbClr val="C00000"/>
                </a:solidFill>
                <a:latin typeface="Verdana" pitchFamily="34" charset="0"/>
              </a:rPr>
              <a:t>«Да!»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000" b="1" smtClean="0">
              <a:solidFill>
                <a:srgbClr val="C00000"/>
              </a:solidFill>
              <a:latin typeface="Verdana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63B90"/>
                </a:solidFill>
                <a:latin typeface="Verdana" pitchFamily="34" charset="0"/>
              </a:rPr>
              <a:t>17 мая – Международный день детского телефона доверия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60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6000" b="1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19200" y="1066800"/>
            <a:ext cx="7620000" cy="1893888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defTabSz="406400" eaLnBrk="1" hangingPunct="1"/>
            <a: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b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mtClean="0">
                <a:solidFill>
                  <a:srgbClr val="4E16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Для   кого  </a:t>
            </a: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</a:t>
            </a: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елефон</a:t>
            </a: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доверия</a:t>
            </a:r>
            <a:r>
              <a:rPr lang="ru-RU" sz="40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?</a:t>
            </a:r>
            <a:r>
              <a:rPr lang="ru-RU" sz="4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/>
            </a:r>
            <a:br>
              <a:rPr lang="ru-RU" sz="4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900" smtClean="0">
                <a:solidFill>
                  <a:srgbClr val="6B626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3900" smtClean="0">
              <a:solidFill>
                <a:srgbClr val="6B626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295400" y="2590800"/>
            <a:ext cx="7696200" cy="3733800"/>
          </a:xfrm>
        </p:spPr>
        <p:txBody>
          <a:bodyPr/>
          <a:lstStyle/>
          <a:p>
            <a:pPr marL="26988" algn="just" defTabSz="406400" eaLnBrk="1" hangingPunct="1">
              <a:buFont typeface="Arial" charset="0"/>
              <a:buChar char="•"/>
            </a:pPr>
            <a:r>
              <a:rPr lang="ru-RU" sz="3200" b="1" i="1" smtClean="0">
                <a:solidFill>
                  <a:srgbClr val="063B90"/>
                </a:solidFill>
                <a:latin typeface="Verdana" pitchFamily="34" charset="0"/>
              </a:rPr>
              <a:t>Для детей и подростков</a:t>
            </a:r>
          </a:p>
          <a:p>
            <a:pPr marL="26988" algn="just" defTabSz="406400" eaLnBrk="1" hangingPunct="1"/>
            <a:endParaRPr lang="ru-RU" sz="1000" b="1" i="1" smtClean="0">
              <a:solidFill>
                <a:srgbClr val="063B90"/>
              </a:solidFill>
              <a:latin typeface="Verdana" pitchFamily="34" charset="0"/>
            </a:endParaRPr>
          </a:p>
          <a:p>
            <a:pPr marL="26988" algn="just" defTabSz="406400" eaLnBrk="1" hangingPunct="1">
              <a:buFont typeface="Arial" charset="0"/>
              <a:buChar char="•"/>
            </a:pPr>
            <a:r>
              <a:rPr lang="ru-RU" sz="3200" b="1" i="1" smtClean="0">
                <a:solidFill>
                  <a:srgbClr val="063B90"/>
                </a:solidFill>
                <a:latin typeface="Verdana" pitchFamily="34" charset="0"/>
              </a:rPr>
              <a:t>Для молодежи</a:t>
            </a:r>
          </a:p>
          <a:p>
            <a:pPr marL="26988" algn="just" defTabSz="406400" eaLnBrk="1" hangingPunct="1"/>
            <a:endParaRPr lang="ru-RU" sz="1000" b="1" i="1" smtClean="0">
              <a:solidFill>
                <a:srgbClr val="063B90"/>
              </a:solidFill>
              <a:latin typeface="Verdana" pitchFamily="34" charset="0"/>
            </a:endParaRPr>
          </a:p>
          <a:p>
            <a:pPr marL="26988" algn="just" defTabSz="406400" eaLnBrk="1" hangingPunct="1">
              <a:buFont typeface="Arial" charset="0"/>
              <a:buChar char="•"/>
            </a:pPr>
            <a:r>
              <a:rPr lang="ru-RU" sz="3200" b="1" i="1" smtClean="0">
                <a:solidFill>
                  <a:srgbClr val="063B90"/>
                </a:solidFill>
                <a:latin typeface="Verdana" pitchFamily="34" charset="0"/>
              </a:rPr>
              <a:t>Для родителей</a:t>
            </a:r>
          </a:p>
          <a:p>
            <a:pPr marL="26988" algn="just" defTabSz="406400" eaLnBrk="1" hangingPunct="1"/>
            <a:endParaRPr lang="ru-RU" sz="1000" b="1" i="1" smtClean="0">
              <a:solidFill>
                <a:srgbClr val="063B90"/>
              </a:solidFill>
              <a:latin typeface="Verdana" pitchFamily="34" charset="0"/>
            </a:endParaRPr>
          </a:p>
          <a:p>
            <a:pPr marL="26988" algn="just" defTabSz="406400" eaLnBrk="1" hangingPunct="1">
              <a:buFont typeface="Arial" charset="0"/>
              <a:buNone/>
            </a:pPr>
            <a:endParaRPr lang="ru-RU" sz="3200" smtClean="0">
              <a:solidFill>
                <a:srgbClr val="40404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497763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3500" b="1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Чем </a:t>
            </a:r>
            <a:r>
              <a:rPr lang="ru-RU" sz="3500" b="1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Т</a:t>
            </a:r>
            <a:r>
              <a:rPr lang="ru-RU" sz="3500" b="1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елефон доверия </a:t>
            </a:r>
            <a:br>
              <a:rPr lang="ru-RU" sz="3500" b="1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</a:br>
            <a:r>
              <a:rPr lang="ru-RU" sz="3500" b="1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может вам помочь?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/>
            </a:r>
            <a:b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</a:br>
            <a:endParaRPr lang="ru-RU" sz="3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524000"/>
            <a:ext cx="7696200" cy="4953000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rgbClr val="0070C0"/>
                </a:solidFill>
                <a:latin typeface="Verdana" pitchFamily="34" charset="0"/>
                <a:cs typeface="Times New Roman" pitchFamily="18" charset="0"/>
              </a:rPr>
              <a:t>выговориться, разобраться, снять напряжение;</a:t>
            </a:r>
            <a:endParaRPr lang="ru-RU" sz="2000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Verdana" pitchFamily="34" charset="0"/>
                <a:cs typeface="Times New Roman" pitchFamily="18" charset="0"/>
              </a:rPr>
              <a:t>- получить психологическую консультацию;</a:t>
            </a:r>
            <a:endParaRPr lang="ru-RU" sz="2000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latin typeface="Verdana" pitchFamily="34" charset="0"/>
                <a:cs typeface="Times New Roman" pitchFamily="18" charset="0"/>
              </a:rPr>
              <a:t> получить информацию по волнующим вас вопросам;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latin typeface="Verdana" pitchFamily="34" charset="0"/>
                <a:cs typeface="Times New Roman" pitchFamily="18" charset="0"/>
              </a:rPr>
              <a:t>передать сведения специалисту (о факте жестокого обращения).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sz="2000" dirty="0" smtClean="0">
              <a:latin typeface="Verdana" pitchFamily="34" charset="0"/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sz="2400" dirty="0" smtClean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009900"/>
                </a:solidFill>
                <a:latin typeface="Calibri" pitchFamily="34" charset="0"/>
                <a:cs typeface="Times New Roman" pitchFamily="18" charset="0"/>
              </a:rPr>
              <a:t>Детский телефон доверия часто используется для консультирования по сложным темам, обсуждение которых в личной беседе могло бы быть затруднительным: межличностные отношения, употребление наркотиков, преступления и др. </a:t>
            </a:r>
            <a:endParaRPr lang="ru-RU" sz="3000" b="1" dirty="0" smtClean="0">
              <a:solidFill>
                <a:srgbClr val="0099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7467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63B90"/>
                </a:solidFill>
                <a:latin typeface="Verdana" pitchFamily="34" charset="0"/>
              </a:rPr>
              <a:t>Принципы работы службы </a:t>
            </a:r>
            <a:br>
              <a:rPr lang="ru-RU" sz="3600" b="1" dirty="0" smtClean="0">
                <a:solidFill>
                  <a:srgbClr val="063B90"/>
                </a:solidFill>
                <a:latin typeface="Verdana" pitchFamily="34" charset="0"/>
              </a:rPr>
            </a:br>
            <a:r>
              <a:rPr lang="ru-RU" sz="3600" b="1" dirty="0" smtClean="0">
                <a:solidFill>
                  <a:srgbClr val="063B90"/>
                </a:solidFill>
                <a:latin typeface="Verdana" pitchFamily="34" charset="0"/>
              </a:rPr>
              <a:t>«Телефон доверия»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676400"/>
            <a:ext cx="7239000" cy="2166938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Verdana" pitchFamily="34" charset="0"/>
              </a:rPr>
              <a:t>Доступность</a:t>
            </a:r>
          </a:p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Verdana" pitchFamily="34" charset="0"/>
              </a:rPr>
              <a:t>Анонимность</a:t>
            </a:r>
          </a:p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Verdana" pitchFamily="34" charset="0"/>
              </a:rPr>
              <a:t>Доверительность </a:t>
            </a:r>
          </a:p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Verdana" pitchFamily="34" charset="0"/>
              </a:rPr>
              <a:t>Конфиденциальность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143000" y="3962400"/>
            <a:ext cx="7848600" cy="27432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9900"/>
                </a:solidFill>
                <a:latin typeface="Calibri" pitchFamily="34" charset="0"/>
              </a:rPr>
              <a:t>Каждый позвонивший вправе не называть своего имени и фамилии  или может выбрать себе  псевдоним. 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9900"/>
                </a:solidFill>
                <a:latin typeface="Calibri" pitchFamily="34" charset="0"/>
              </a:rPr>
              <a:t>А также может быть  уверен, что разговор останется  строго между ним и специалистом.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>
                <a:solidFill>
                  <a:srgbClr val="009900"/>
                </a:solidFill>
                <a:latin typeface="Calibri" pitchFamily="34" charset="0"/>
              </a:rPr>
              <a:t>Поэтому собеседнику можно довериться полностью, а это, в свою очередь, делает консультацию более  эффективной и позволяет найти  лучшее решение проблемы.</a:t>
            </a:r>
            <a:endParaRPr lang="ru-RU" sz="2400" smtClean="0">
              <a:solidFill>
                <a:srgbClr val="0099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1295400" y="317500"/>
            <a:ext cx="73596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063B90"/>
                </a:solidFill>
                <a:latin typeface="Verdana" pitchFamily="34" charset="0"/>
              </a:rPr>
              <a:t>Телефон Доверия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219200"/>
            <a:ext cx="5648340" cy="3709998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endParaRPr lang="ru-RU" sz="4000" b="1" dirty="0" smtClean="0">
              <a:solidFill>
                <a:srgbClr val="009A46"/>
              </a:solidFill>
              <a:latin typeface="Verdana" pitchFamily="34" charset="0"/>
            </a:endParaRP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ru-RU" sz="4000" b="1" dirty="0" smtClean="0">
                <a:solidFill>
                  <a:srgbClr val="009A46"/>
                </a:solidFill>
                <a:latin typeface="Verdana" pitchFamily="34" charset="0"/>
              </a:rPr>
              <a:t>8 </a:t>
            </a:r>
            <a:r>
              <a:rPr lang="ru-RU" sz="4000" b="1" dirty="0" smtClean="0">
                <a:solidFill>
                  <a:srgbClr val="009A46"/>
                </a:solidFill>
                <a:latin typeface="Verdana" pitchFamily="34" charset="0"/>
              </a:rPr>
              <a:t>800 2000 122</a:t>
            </a: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ru-RU" sz="4000" b="1" dirty="0" smtClean="0">
                <a:solidFill>
                  <a:srgbClr val="009A46"/>
                </a:solidFill>
                <a:latin typeface="Verdana" pitchFamily="34" charset="0"/>
              </a:rPr>
              <a:t>8 800 350 25 </a:t>
            </a:r>
            <a:r>
              <a:rPr lang="ru-RU" sz="4000" b="1" dirty="0" smtClean="0">
                <a:solidFill>
                  <a:srgbClr val="009A46"/>
                </a:solidFill>
                <a:latin typeface="Verdana" pitchFamily="34" charset="0"/>
              </a:rPr>
              <a:t>25</a:t>
            </a: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ru-RU" sz="2500" b="1" dirty="0" smtClean="0">
                <a:solidFill>
                  <a:srgbClr val="009A46"/>
                </a:solidFill>
                <a:latin typeface="Verdana" pitchFamily="34" charset="0"/>
              </a:rPr>
              <a:t>(</a:t>
            </a:r>
            <a:r>
              <a:rPr lang="ru-RU" sz="2500" b="1" dirty="0" smtClean="0">
                <a:solidFill>
                  <a:srgbClr val="009A46"/>
                </a:solidFill>
                <a:latin typeface="Verdana" pitchFamily="34" charset="0"/>
              </a:rPr>
              <a:t>ЗВОНКИ БЕСПЛАТНО</a:t>
            </a:r>
            <a:r>
              <a:rPr lang="ru-RU" sz="2500" b="1" dirty="0" smtClean="0">
                <a:solidFill>
                  <a:srgbClr val="009A46"/>
                </a:solidFill>
                <a:latin typeface="Verdana" pitchFamily="34" charset="0"/>
              </a:rPr>
              <a:t>)</a:t>
            </a: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ru-RU" b="1" dirty="0" smtClean="0">
                <a:solidFill>
                  <a:srgbClr val="009A46"/>
                </a:solidFill>
                <a:latin typeface="Verdana" pitchFamily="34" charset="0"/>
              </a:rPr>
              <a:t>8 (34373)44-6-22</a:t>
            </a:r>
            <a:endParaRPr lang="ru-RU" b="1" dirty="0" smtClean="0">
              <a:solidFill>
                <a:srgbClr val="009A46"/>
              </a:solidFill>
              <a:latin typeface="Verdana" pitchFamily="34" charset="0"/>
            </a:endParaRP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endParaRPr lang="ru-RU" sz="2500" b="1" dirty="0" smtClean="0">
              <a:solidFill>
                <a:srgbClr val="009A46"/>
              </a:solidFill>
              <a:latin typeface="Verdana" pitchFamily="34" charset="0"/>
            </a:endParaRPr>
          </a:p>
          <a:p>
            <a:pPr algn="ctr" eaLnBrk="1" hangingPunct="1">
              <a:lnSpc>
                <a:spcPct val="90000"/>
              </a:lnSpc>
              <a:buFont typeface="Times New Roman" pitchFamily="18" charset="0"/>
              <a:buNone/>
            </a:pPr>
            <a:endParaRPr lang="ru-RU" sz="2500" dirty="0" smtClean="0">
              <a:solidFill>
                <a:srgbClr val="009A46"/>
              </a:solidFill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05200"/>
            <a:ext cx="3649663" cy="314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162</Words>
  <Application>Microsoft Office PowerPoint</Application>
  <PresentationFormat>Экран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         Для   кого  Телефон доверия?  </vt:lpstr>
      <vt:lpstr>Чем Телефон доверия  может вам помочь? </vt:lpstr>
      <vt:lpstr>Принципы работы службы  «Телефон доверия»</vt:lpstr>
      <vt:lpstr>Телефон Доверия</vt:lpstr>
    </vt:vector>
  </TitlesOfParts>
  <Company>школа5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Всероссийская акция</dc:title>
  <dc:creator>Гурина Вероника</dc:creator>
  <cp:lastModifiedBy>Admin</cp:lastModifiedBy>
  <cp:revision>3</cp:revision>
  <dcterms:created xsi:type="dcterms:W3CDTF">2014-05-10T11:31:03Z</dcterms:created>
  <dcterms:modified xsi:type="dcterms:W3CDTF">2016-02-08T05:32:23Z</dcterms:modified>
</cp:coreProperties>
</file>