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0" r:id="rId3"/>
    <p:sldId id="261" r:id="rId4"/>
    <p:sldId id="262" r:id="rId5"/>
    <p:sldId id="263" r:id="rId6"/>
    <p:sldId id="265" r:id="rId7"/>
    <p:sldId id="271" r:id="rId8"/>
    <p:sldId id="266" r:id="rId9"/>
    <p:sldId id="267" r:id="rId10"/>
    <p:sldId id="269" r:id="rId11"/>
    <p:sldId id="270" r:id="rId12"/>
    <p:sldId id="272" r:id="rId13"/>
    <p:sldId id="273" r:id="rId14"/>
    <p:sldId id="274" r:id="rId15"/>
    <p:sldId id="275" r:id="rId16"/>
    <p:sldId id="276" r:id="rId17"/>
  </p:sldIdLst>
  <p:sldSz cx="9144000" cy="6858000" type="screen4x3"/>
  <p:notesSz cx="6761163" cy="9942513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 autoAdjust="0"/>
    <p:restoredTop sz="94638" autoAdjust="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E52506-B78A-4DE5-911F-7B7B857C793C}" type="datetimeFigureOut">
              <a:rPr lang="ru-RU"/>
              <a:pPr>
                <a:defRPr/>
              </a:pPr>
              <a:t>06.05.2016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FDC336-A45F-4626-B757-F26B3EF39CE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AA265C-83F0-4DD4-B2FB-DEA759C614B2}" type="datetimeFigureOut">
              <a:rPr lang="ru-RU"/>
              <a:pPr>
                <a:defRPr/>
              </a:pPr>
              <a:t>06.05.2016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A5B1A2-BB61-49B0-A914-72289ED3478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257DF6-A421-4174-AA48-C05A964FC2FC}" type="datetimeFigureOut">
              <a:rPr lang="ru-RU"/>
              <a:pPr>
                <a:defRPr/>
              </a:pPr>
              <a:t>06.05.2016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D9934A-5B74-4066-8DA5-7ADAFF74F63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A4F23A-8BF1-4851-94BD-C07F6623CF02}" type="datetimeFigureOut">
              <a:rPr lang="ru-RU"/>
              <a:pPr>
                <a:defRPr/>
              </a:pPr>
              <a:t>06.05.2016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754A96-AC3C-4A52-9FB5-868ADBB86A5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D6E360-9863-43C2-BBBC-3DF213051E89}" type="datetimeFigureOut">
              <a:rPr lang="ru-RU"/>
              <a:pPr>
                <a:defRPr/>
              </a:pPr>
              <a:t>06.05.2016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EF7EEA-9AAF-49E9-A94E-0A2E450F7D3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0B6613-D606-4828-996E-7BFFB782FAF5}" type="datetimeFigureOut">
              <a:rPr lang="ru-RU"/>
              <a:pPr>
                <a:defRPr/>
              </a:pPr>
              <a:t>06.05.2016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969568-03FC-4CD8-874E-90DB041308B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42173D-D7FE-482D-BE49-95DDB7792FB2}" type="datetimeFigureOut">
              <a:rPr lang="ru-RU"/>
              <a:pPr>
                <a:defRPr/>
              </a:pPr>
              <a:t>06.05.2016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976309-9CD0-4981-8969-0203F4A0DD3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49A0BD-F732-4163-9ED6-4B3E8207A0F5}" type="datetimeFigureOut">
              <a:rPr lang="ru-RU"/>
              <a:pPr>
                <a:defRPr/>
              </a:pPr>
              <a:t>06.05.2016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F5E5B9-C64B-42C2-BF30-C1BBCB477F4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1CE449-EBE3-4AB4-99B3-4437527731EF}" type="datetimeFigureOut">
              <a:rPr lang="ru-RU"/>
              <a:pPr>
                <a:defRPr/>
              </a:pPr>
              <a:t>06.05.2016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C2A597-A236-461E-964B-29A8A9E7D8D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6E3E7B-67BF-41FC-88F3-BE6BDD676E89}" type="datetimeFigureOut">
              <a:rPr lang="ru-RU"/>
              <a:pPr>
                <a:defRPr/>
              </a:pPr>
              <a:t>06.05.2016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6283FE-8D5D-431A-AE9C-7B812D1856B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1D78D9-0BCC-4946-97F5-A5BEF9FF6DBE}" type="datetimeFigureOut">
              <a:rPr lang="ru-RU"/>
              <a:pPr>
                <a:defRPr/>
              </a:pPr>
              <a:t>06.05.2016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02B56A-3EA3-4040-82E5-D2B7C17E87A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E8E3A3D-07E6-4AE8-8FBE-F54C6FC8CA98}" type="datetimeFigureOut">
              <a:rPr lang="ru-RU"/>
              <a:pPr>
                <a:defRPr/>
              </a:pPr>
              <a:t>06.05.2016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AA4FA772-6E59-45AE-8CE8-BF505C7EE42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gif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gif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ctrTitle"/>
          </p:nvPr>
        </p:nvSpPr>
        <p:spPr>
          <a:xfrm>
            <a:off x="684213" y="765175"/>
            <a:ext cx="4103811" cy="1470025"/>
          </a:xfrm>
        </p:spPr>
        <p:txBody>
          <a:bodyPr/>
          <a:lstStyle/>
          <a:p>
            <a:pPr eaLnBrk="1" hangingPunct="1"/>
            <a:r>
              <a:rPr lang="ru-RU" sz="5400" b="1" i="1" dirty="0" smtClean="0">
                <a:solidFill>
                  <a:schemeClr val="accent4">
                    <a:lumMod val="75000"/>
                  </a:schemeClr>
                </a:solidFill>
                <a:latin typeface="Segoe Print" pitchFamily="2" charset="0"/>
              </a:rPr>
              <a:t>Поговорил бы кто </a:t>
            </a:r>
            <a:br>
              <a:rPr lang="ru-RU" sz="5400" b="1" i="1" dirty="0" smtClean="0">
                <a:solidFill>
                  <a:schemeClr val="accent4">
                    <a:lumMod val="75000"/>
                  </a:schemeClr>
                </a:solidFill>
                <a:latin typeface="Segoe Print" pitchFamily="2" charset="0"/>
              </a:rPr>
            </a:br>
            <a:r>
              <a:rPr lang="ru-RU" sz="5400" b="1" i="1" dirty="0" smtClean="0">
                <a:solidFill>
                  <a:schemeClr val="accent4">
                    <a:lumMod val="75000"/>
                  </a:schemeClr>
                </a:solidFill>
                <a:latin typeface="Segoe Print" pitchFamily="2" charset="0"/>
              </a:rPr>
              <a:t>со мной…</a:t>
            </a:r>
          </a:p>
        </p:txBody>
      </p:sp>
      <p:pic>
        <p:nvPicPr>
          <p:cNvPr id="2052" name="Picture 2" descr="C:\Users\Галина\Desktop\поговорил бы кто со мной\razgovor_s_rebenkom_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44235" y="3140968"/>
            <a:ext cx="3439751" cy="2664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1468765"/>
            <a:ext cx="3881264" cy="38164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b="1" dirty="0" smtClean="0">
                <a:latin typeface="Segoe Print" pitchFamily="2" charset="0"/>
              </a:rPr>
              <a:t>«Телефон доверия»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eaLnBrk="1" hangingPunct="1"/>
            <a:endParaRPr lang="ru-RU" dirty="0" smtClean="0"/>
          </a:p>
          <a:p>
            <a:pPr eaLnBrk="1" hangingPunct="1"/>
            <a:endParaRPr lang="ru-RU" dirty="0" smtClean="0"/>
          </a:p>
          <a:p>
            <a:pPr marL="0" indent="0" algn="ctr" eaLnBrk="1" hangingPunct="1">
              <a:buNone/>
            </a:pPr>
            <a:r>
              <a:rPr lang="ru-RU" sz="3600" b="1" dirty="0" smtClean="0"/>
              <a:t>  это спасательный    круг, начало  решения проблемы.</a:t>
            </a:r>
          </a:p>
        </p:txBody>
      </p:sp>
      <p:pic>
        <p:nvPicPr>
          <p:cNvPr id="13316" name="Picture 2" descr="C:\Users\Галина\Desktop\поговорил бы кто со мной\1313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</a:blip>
          <a:srcRect/>
          <a:stretch>
            <a:fillRect/>
          </a:stretch>
        </p:blipFill>
        <p:spPr>
          <a:xfrm>
            <a:off x="4572000" y="1543050"/>
            <a:ext cx="3849688" cy="4262438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Заголовок 1"/>
          <p:cNvSpPr>
            <a:spLocks noGrp="1"/>
          </p:cNvSpPr>
          <p:nvPr>
            <p:ph type="title"/>
          </p:nvPr>
        </p:nvSpPr>
        <p:spPr>
          <a:xfrm>
            <a:off x="395288" y="260350"/>
            <a:ext cx="8229600" cy="1143000"/>
          </a:xfrm>
        </p:spPr>
        <p:txBody>
          <a:bodyPr/>
          <a:lstStyle/>
          <a:p>
            <a:pPr eaLnBrk="1" hangingPunct="1"/>
            <a:r>
              <a:rPr lang="ru-RU" sz="5400" b="1" i="1" dirty="0" smtClean="0">
                <a:solidFill>
                  <a:schemeClr val="accent4">
                    <a:lumMod val="50000"/>
                  </a:schemeClr>
                </a:solidFill>
                <a:latin typeface="Segoe Print" pitchFamily="2" charset="0"/>
              </a:rPr>
              <a:t>Телефон доверия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 eaLnBrk="1" hangingPunct="1">
              <a:buNone/>
            </a:pPr>
            <a:r>
              <a:rPr lang="ru-RU" sz="4000" b="1" dirty="0" smtClean="0"/>
              <a:t>Единый общероссийский номер детского телефона доверия </a:t>
            </a:r>
            <a:r>
              <a:rPr lang="ru-RU" sz="4000" dirty="0" smtClean="0"/>
              <a:t>–</a:t>
            </a:r>
            <a:r>
              <a:rPr lang="ru-RU" sz="4000" b="1" dirty="0" smtClean="0"/>
              <a:t> </a:t>
            </a:r>
          </a:p>
          <a:p>
            <a:pPr marL="0" indent="0" eaLnBrk="1" hangingPunct="1">
              <a:buNone/>
            </a:pPr>
            <a:r>
              <a:rPr lang="ru-RU" sz="4000" b="1" dirty="0" smtClean="0">
                <a:solidFill>
                  <a:srgbClr val="C00000"/>
                </a:solidFill>
              </a:rPr>
              <a:t>                8-800-2000-112</a:t>
            </a:r>
          </a:p>
          <a:p>
            <a:pPr eaLnBrk="1" hangingPunct="1">
              <a:buFont typeface="Arial" charset="0"/>
              <a:buNone/>
            </a:pPr>
            <a:r>
              <a:rPr lang="ru-RU" b="1" dirty="0" smtClean="0">
                <a:solidFill>
                  <a:srgbClr val="C00000"/>
                </a:solidFill>
              </a:rPr>
              <a:t>   </a:t>
            </a:r>
          </a:p>
          <a:p>
            <a:pPr eaLnBrk="1" hangingPunct="1"/>
            <a:endParaRPr lang="ru-RU" b="1" dirty="0" smtClean="0">
              <a:solidFill>
                <a:srgbClr val="C00000"/>
              </a:solidFill>
            </a:endParaRPr>
          </a:p>
          <a:p>
            <a:pPr eaLnBrk="1" hangingPunct="1">
              <a:buFont typeface="Arial" charset="0"/>
              <a:buNone/>
            </a:pPr>
            <a:endParaRPr lang="ru-RU" b="1" dirty="0" smtClean="0">
              <a:solidFill>
                <a:srgbClr val="C00000"/>
              </a:solidFill>
            </a:endParaRPr>
          </a:p>
        </p:txBody>
      </p:sp>
      <p:pic>
        <p:nvPicPr>
          <p:cNvPr id="14340" name="Picture 4" descr="C:\Users\Галина\Desktop\поговорил бы кто со мной\1313103482_tel_-doveriya-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01838" y="3933825"/>
            <a:ext cx="4389437" cy="2576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79512" y="332656"/>
            <a:ext cx="864096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4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Телефон </a:t>
            </a:r>
            <a:r>
              <a:rPr lang="ru-RU" sz="4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доверия Муниципального образования ГО Сухой лог</a:t>
            </a:r>
            <a:endParaRPr lang="ru-RU" sz="48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6" name="Рисунок 6" descr="banner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39952" y="2996952"/>
            <a:ext cx="4549775" cy="3519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7" descr="figure_talk_giant_phone_anim_500_clr.gif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0" y="2420888"/>
            <a:ext cx="3594100" cy="399256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887052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Содержимое 7" descr="business_figure_pointing_sign_PA_500_clr (2).gif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414239" y="4293096"/>
            <a:ext cx="2232248" cy="2232248"/>
          </a:xfrm>
        </p:spPr>
      </p:pic>
      <p:sp>
        <p:nvSpPr>
          <p:cNvPr id="5" name="Прямоугольник 4"/>
          <p:cNvSpPr/>
          <p:nvPr/>
        </p:nvSpPr>
        <p:spPr>
          <a:xfrm>
            <a:off x="251520" y="836712"/>
            <a:ext cx="8516370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4800" b="1" cap="all" spc="0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Отправляйте свои вопросы</a:t>
            </a:r>
          </a:p>
          <a:p>
            <a:pPr algn="ctr"/>
            <a:r>
              <a:rPr lang="ru-RU" sz="4800" b="1" cap="all" spc="0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на </a:t>
            </a:r>
            <a:r>
              <a:rPr lang="ru-RU" sz="4800" b="1" cap="all" spc="0" dirty="0" err="1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эл</a:t>
            </a:r>
            <a:r>
              <a:rPr lang="ru-RU" sz="4800" b="1" cap="all" spc="0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. почту</a:t>
            </a:r>
            <a:endParaRPr lang="ru-RU" sz="4800" b="1" cap="all" spc="0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244026" y="2967335"/>
            <a:ext cx="65594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  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97525" y="2967335"/>
            <a:ext cx="8148962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72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Psy-SLog@yandex.ru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705687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467544" y="404664"/>
            <a:ext cx="813690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latin typeface="Arial Black" pitchFamily="34" charset="0"/>
              </a:rPr>
              <a:t>Одноклассники  </a:t>
            </a:r>
          </a:p>
          <a:p>
            <a:pPr algn="ctr"/>
            <a:r>
              <a:rPr lang="en-US" sz="2800" dirty="0" smtClean="0">
                <a:latin typeface="Arial Black" pitchFamily="34" charset="0"/>
              </a:rPr>
              <a:t>http://ok.Ru/group/52541967499414</a:t>
            </a:r>
            <a:r>
              <a:rPr lang="ru-RU" dirty="0" smtClean="0">
                <a:latin typeface="Arial Black" pitchFamily="34" charset="0"/>
              </a:rPr>
              <a:t/>
            </a:r>
            <a:br>
              <a:rPr lang="ru-RU" dirty="0" smtClean="0">
                <a:latin typeface="Arial Black" pitchFamily="34" charset="0"/>
              </a:rPr>
            </a:br>
            <a:endParaRPr lang="ru-RU" sz="2800" dirty="0"/>
          </a:p>
        </p:txBody>
      </p:sp>
      <p:pic>
        <p:nvPicPr>
          <p:cNvPr id="6" name="Рисунок 7" descr="image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1547664" y="1772816"/>
            <a:ext cx="7277100" cy="4525963"/>
          </a:xfrm>
          <a:prstGeom prst="rect">
            <a:avLst/>
          </a:prstGeom>
          <a:noFill/>
        </p:spPr>
      </p:pic>
      <p:pic>
        <p:nvPicPr>
          <p:cNvPr id="7" name="Рисунок 9" descr="hard_working_on_computer_anim_500_clr.gif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192588"/>
            <a:ext cx="3054350" cy="305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742893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51520" y="0"/>
            <a:ext cx="860444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dirty="0" err="1" smtClean="0">
                <a:latin typeface="Arial Black" pitchFamily="34" charset="0"/>
              </a:rPr>
              <a:t>Вконтакте</a:t>
            </a:r>
            <a:r>
              <a:rPr lang="ru-RU" sz="3600" dirty="0" smtClean="0">
                <a:latin typeface="Arial Black" pitchFamily="34" charset="0"/>
              </a:rPr>
              <a:t>: </a:t>
            </a:r>
            <a:r>
              <a:rPr lang="en-US" sz="3600" dirty="0" smtClean="0">
                <a:latin typeface="Arial Black" pitchFamily="34" charset="0"/>
              </a:rPr>
              <a:t>http://vk.Com/club107926787</a:t>
            </a:r>
            <a:endParaRPr lang="ru-RU" sz="3600" dirty="0"/>
          </a:p>
        </p:txBody>
      </p:sp>
      <p:pic>
        <p:nvPicPr>
          <p:cNvPr id="6" name="Содержимое 6" descr="Скриншот 2015-12-10 15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1475656" y="1628800"/>
            <a:ext cx="7140575" cy="4525963"/>
          </a:xfrm>
          <a:prstGeom prst="rect">
            <a:avLst/>
          </a:prstGeom>
        </p:spPr>
      </p:pic>
      <p:pic>
        <p:nvPicPr>
          <p:cNvPr id="7" name="Рисунок 8" descr="hard_working_on_computer_anim_500_clr.gif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365625"/>
            <a:ext cx="2747963" cy="2749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5790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51520" y="836712"/>
            <a:ext cx="8681286" cy="830997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4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СПАСИБО ЗА ВНИМАНИЕ!!!</a:t>
            </a:r>
          </a:p>
        </p:txBody>
      </p:sp>
      <p:pic>
        <p:nvPicPr>
          <p:cNvPr id="6" name="Содержимое 4" descr="bow_and_blow_kisses_500_clr.gif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2555776" y="1988840"/>
            <a:ext cx="3619500" cy="4525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0447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b="1" dirty="0" smtClean="0">
                <a:latin typeface="Segoe Print" pitchFamily="2" charset="0"/>
              </a:rPr>
              <a:t>Детский телефон доверия создан для того, чтобы: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Char char="v"/>
            </a:pPr>
            <a:r>
              <a:rPr lang="ru-RU" sz="3000" b="1" dirty="0" smtClean="0"/>
              <a:t>оказывать помощь в разрешении конфликтов в семье и школе;</a:t>
            </a:r>
          </a:p>
          <a:p>
            <a:pPr eaLnBrk="1" hangingPunct="1">
              <a:buFont typeface="Wingdings" pitchFamily="2" charset="2"/>
              <a:buChar char="v"/>
            </a:pPr>
            <a:r>
              <a:rPr lang="ru-RU" sz="3000" b="1" dirty="0" smtClean="0"/>
              <a:t>поддерживать детей и родителей в разрешении внутрисемейных проблем;</a:t>
            </a:r>
          </a:p>
          <a:p>
            <a:pPr eaLnBrk="1" hangingPunct="1">
              <a:buFont typeface="Wingdings" pitchFamily="2" charset="2"/>
              <a:buChar char="v"/>
            </a:pPr>
            <a:r>
              <a:rPr lang="ru-RU" sz="3000" b="1" dirty="0" smtClean="0"/>
              <a:t>информировать людей о способах и средствах преодоления жизненных трудностей;</a:t>
            </a:r>
          </a:p>
          <a:p>
            <a:pPr eaLnBrk="1" hangingPunct="1">
              <a:buFont typeface="Wingdings" pitchFamily="2" charset="2"/>
              <a:buChar char="v"/>
            </a:pPr>
            <a:r>
              <a:rPr lang="ru-RU" sz="3000" b="1" dirty="0" smtClean="0"/>
              <a:t>помогать снижать внутреннее напряжение людей, развивать их способность понимать своё состояние и управлять им.</a:t>
            </a:r>
          </a:p>
        </p:txBody>
      </p:sp>
      <p:pic>
        <p:nvPicPr>
          <p:cNvPr id="4100" name="Picture 2" descr="C:\Users\Галина\Desktop\поговорил бы кто со мной\brelok_telefon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B8ECE0"/>
              </a:clrFrom>
              <a:clrTo>
                <a:srgbClr val="B8ECE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740650" y="5949950"/>
            <a:ext cx="938213" cy="68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4000" b="1" dirty="0" smtClean="0">
                <a:latin typeface="Segoe Print" pitchFamily="2" charset="0"/>
              </a:rPr>
              <a:t>Принципы работы Детского телефона доверия: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 eaLnBrk="1" hangingPunct="1">
              <a:buFont typeface="Wingdings" pitchFamily="2" charset="2"/>
              <a:buChar char="v"/>
            </a:pPr>
            <a:r>
              <a:rPr lang="ru-RU" b="1" dirty="0" smtClean="0"/>
              <a:t>ни абонент, ни консультант не обязаны называть себя, сообщать свои личные данные;</a:t>
            </a:r>
          </a:p>
          <a:p>
            <a:pPr algn="just" eaLnBrk="1" hangingPunct="1">
              <a:buFont typeface="Wingdings" pitchFamily="2" charset="2"/>
              <a:buChar char="v"/>
            </a:pPr>
            <a:r>
              <a:rPr lang="ru-RU" b="1" dirty="0" smtClean="0"/>
              <a:t>телефонный номер абонента не фиксируется;</a:t>
            </a:r>
          </a:p>
          <a:p>
            <a:pPr algn="just" eaLnBrk="1" hangingPunct="1">
              <a:buFont typeface="Wingdings" pitchFamily="2" charset="2"/>
              <a:buChar char="v"/>
            </a:pPr>
            <a:r>
              <a:rPr lang="ru-RU" b="1" dirty="0" smtClean="0"/>
              <a:t>содержание беседы не записывается и не передаётся другим людям;</a:t>
            </a:r>
          </a:p>
          <a:p>
            <a:pPr algn="just" eaLnBrk="1" hangingPunct="1">
              <a:buFont typeface="Wingdings" pitchFamily="2" charset="2"/>
              <a:buChar char="v"/>
            </a:pPr>
            <a:r>
              <a:rPr lang="ru-RU" b="1" dirty="0" smtClean="0"/>
              <a:t>уважение к каждому позвонившему как к личности.</a:t>
            </a:r>
          </a:p>
          <a:p>
            <a:pPr eaLnBrk="1" hangingPunct="1">
              <a:buFont typeface="Wingdings" pitchFamily="2" charset="2"/>
              <a:buChar char="v"/>
            </a:pPr>
            <a:endParaRPr lang="ru-RU" dirty="0" smtClean="0"/>
          </a:p>
        </p:txBody>
      </p:sp>
      <p:pic>
        <p:nvPicPr>
          <p:cNvPr id="5124" name="Picture 2" descr="C:\Users\Галина\Desktop\поговорил бы кто со мной\brelok_telefon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C2EEDD"/>
              </a:clrFrom>
              <a:clrTo>
                <a:srgbClr val="C2EEDD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885113" y="5949950"/>
            <a:ext cx="790575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8893175" cy="1498600"/>
          </a:xfrm>
        </p:spPr>
        <p:txBody>
          <a:bodyPr/>
          <a:lstStyle/>
          <a:p>
            <a:pPr eaLnBrk="1" hangingPunct="1"/>
            <a:r>
              <a:rPr lang="ru-RU" sz="3600" b="1" dirty="0" smtClean="0">
                <a:solidFill>
                  <a:schemeClr val="accent4">
                    <a:lumMod val="50000"/>
                  </a:schemeClr>
                </a:solidFill>
                <a:latin typeface="Segoe Print" pitchFamily="2" charset="0"/>
              </a:rPr>
              <a:t>По каким вопросам можно обратиться к специалисту Детского телефона доверия?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850" y="1989138"/>
            <a:ext cx="8362950" cy="4137025"/>
          </a:xfrm>
        </p:spPr>
        <p:txBody>
          <a:bodyPr/>
          <a:lstStyle/>
          <a:p>
            <a:pPr eaLnBrk="1" hangingPunct="1">
              <a:buFont typeface="Wingdings" pitchFamily="2" charset="2"/>
              <a:buChar char="v"/>
            </a:pPr>
            <a:r>
              <a:rPr lang="ru-RU" sz="2800" b="1" smtClean="0">
                <a:solidFill>
                  <a:srgbClr val="7030A0"/>
                </a:solidFill>
              </a:rPr>
              <a:t>Когда больше не хочется ни с кем общаться.</a:t>
            </a:r>
          </a:p>
          <a:p>
            <a:pPr eaLnBrk="1" hangingPunct="1">
              <a:buFont typeface="Wingdings" pitchFamily="2" charset="2"/>
              <a:buChar char="v"/>
            </a:pPr>
            <a:r>
              <a:rPr lang="ru-RU" sz="2800" b="1" smtClean="0">
                <a:solidFill>
                  <a:srgbClr val="002060"/>
                </a:solidFill>
              </a:rPr>
              <a:t>Попал в безвыходную ситуацию.</a:t>
            </a:r>
          </a:p>
          <a:p>
            <a:pPr eaLnBrk="1" hangingPunct="1">
              <a:buFont typeface="Wingdings" pitchFamily="2" charset="2"/>
              <a:buChar char="v"/>
            </a:pPr>
            <a:r>
              <a:rPr lang="ru-RU" sz="2800" b="1" smtClean="0">
                <a:solidFill>
                  <a:srgbClr val="7030A0"/>
                </a:solidFill>
              </a:rPr>
              <a:t>Обидели в школе (на улице, дома)</a:t>
            </a:r>
          </a:p>
          <a:p>
            <a:pPr eaLnBrk="1" hangingPunct="1">
              <a:buFont typeface="Wingdings" pitchFamily="2" charset="2"/>
              <a:buChar char="v"/>
            </a:pPr>
            <a:r>
              <a:rPr lang="ru-RU" sz="2800" b="1" smtClean="0">
                <a:solidFill>
                  <a:srgbClr val="002060"/>
                </a:solidFill>
              </a:rPr>
              <a:t>Когда не знаешь, как вести себя</a:t>
            </a:r>
          </a:p>
          <a:p>
            <a:pPr eaLnBrk="1" hangingPunct="1">
              <a:buFont typeface="Arial" charset="0"/>
              <a:buNone/>
            </a:pPr>
            <a:r>
              <a:rPr lang="ru-RU" sz="2800" b="1" smtClean="0">
                <a:solidFill>
                  <a:srgbClr val="002060"/>
                </a:solidFill>
              </a:rPr>
              <a:t>     в тех или иных ситуациях.</a:t>
            </a:r>
          </a:p>
          <a:p>
            <a:pPr eaLnBrk="1" hangingPunct="1">
              <a:buFont typeface="Wingdings" pitchFamily="2" charset="2"/>
              <a:buChar char="v"/>
            </a:pPr>
            <a:r>
              <a:rPr lang="ru-RU" sz="2800" b="1" smtClean="0">
                <a:solidFill>
                  <a:srgbClr val="7030A0"/>
                </a:solidFill>
              </a:rPr>
              <a:t>Ссора с другом (подругой); как </a:t>
            </a:r>
          </a:p>
          <a:p>
            <a:pPr eaLnBrk="1" hangingPunct="1">
              <a:buFont typeface="Arial" charset="0"/>
              <a:buNone/>
            </a:pPr>
            <a:r>
              <a:rPr lang="ru-RU" sz="2800" b="1" smtClean="0">
                <a:solidFill>
                  <a:srgbClr val="7030A0"/>
                </a:solidFill>
              </a:rPr>
              <a:t>      быть дальше?</a:t>
            </a:r>
          </a:p>
          <a:p>
            <a:pPr eaLnBrk="1" hangingPunct="1">
              <a:buFont typeface="Wingdings" pitchFamily="2" charset="2"/>
              <a:buChar char="v"/>
            </a:pPr>
            <a:r>
              <a:rPr lang="ru-RU" sz="2800" b="1" smtClean="0">
                <a:solidFill>
                  <a:srgbClr val="002060"/>
                </a:solidFill>
              </a:rPr>
              <a:t>Произошёл конфликт с кем-то</a:t>
            </a:r>
          </a:p>
          <a:p>
            <a:pPr eaLnBrk="1" hangingPunct="1">
              <a:buFont typeface="Arial" charset="0"/>
              <a:buNone/>
            </a:pPr>
            <a:r>
              <a:rPr lang="ru-RU" sz="2800" b="1" smtClean="0">
                <a:solidFill>
                  <a:srgbClr val="002060"/>
                </a:solidFill>
              </a:rPr>
              <a:t>из старших, тревога не покидает тебя</a:t>
            </a:r>
          </a:p>
          <a:p>
            <a:pPr eaLnBrk="1" hangingPunct="1">
              <a:buFont typeface="Wingdings" pitchFamily="2" charset="2"/>
              <a:buChar char="v"/>
            </a:pPr>
            <a:endParaRPr lang="ru-RU" sz="2800" smtClean="0"/>
          </a:p>
          <a:p>
            <a:pPr eaLnBrk="1" hangingPunct="1">
              <a:buFont typeface="Wingdings" pitchFamily="2" charset="2"/>
              <a:buChar char="v"/>
            </a:pPr>
            <a:endParaRPr lang="ru-RU" sz="2800" smtClean="0"/>
          </a:p>
        </p:txBody>
      </p:sp>
      <p:pic>
        <p:nvPicPr>
          <p:cNvPr id="6148" name="Picture 3" descr="C:\Users\Галина\Desktop\поговорил бы кто со мной\3531886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27763" y="2781300"/>
            <a:ext cx="2503487" cy="3344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457200" y="333375"/>
            <a:ext cx="8229600" cy="5792788"/>
          </a:xfrm>
        </p:spPr>
        <p:txBody>
          <a:bodyPr/>
          <a:lstStyle/>
          <a:p>
            <a:pPr eaLnBrk="1" hangingPunct="1">
              <a:buFont typeface="Wingdings" pitchFamily="2" charset="2"/>
              <a:buChar char="v"/>
            </a:pPr>
            <a:r>
              <a:rPr lang="ru-RU" sz="3000" b="1" smtClean="0">
                <a:solidFill>
                  <a:srgbClr val="002060"/>
                </a:solidFill>
              </a:rPr>
              <a:t>Родители не понимают, и ты не знаешь, как себя вести с ними и заслужить их уважение и понимание.</a:t>
            </a:r>
          </a:p>
          <a:p>
            <a:pPr eaLnBrk="1" hangingPunct="1">
              <a:buFont typeface="Wingdings" pitchFamily="2" charset="2"/>
              <a:buChar char="v"/>
            </a:pPr>
            <a:r>
              <a:rPr lang="ru-RU" sz="3000" b="1" smtClean="0">
                <a:solidFill>
                  <a:srgbClr val="7030A0"/>
                </a:solidFill>
              </a:rPr>
              <a:t>В школе проблема с учителями.</a:t>
            </a:r>
          </a:p>
          <a:p>
            <a:pPr eaLnBrk="1" hangingPunct="1">
              <a:buFont typeface="Wingdings" pitchFamily="2" charset="2"/>
              <a:buChar char="v"/>
            </a:pPr>
            <a:r>
              <a:rPr lang="ru-RU" sz="3000" b="1" smtClean="0">
                <a:solidFill>
                  <a:srgbClr val="002060"/>
                </a:solidFill>
              </a:rPr>
              <a:t>Очень нравится девочка или мальчик и ты не знаешь, как привлечь его(её) внимание.</a:t>
            </a:r>
          </a:p>
          <a:p>
            <a:pPr eaLnBrk="1" hangingPunct="1">
              <a:buFont typeface="Wingdings" pitchFamily="2" charset="2"/>
              <a:buChar char="v"/>
            </a:pPr>
            <a:r>
              <a:rPr lang="ru-RU" sz="3000" b="1" smtClean="0">
                <a:solidFill>
                  <a:srgbClr val="7030A0"/>
                </a:solidFill>
              </a:rPr>
              <a:t>Как помочь другу избавиться от дурной</a:t>
            </a:r>
          </a:p>
          <a:p>
            <a:pPr eaLnBrk="1" hangingPunct="1">
              <a:buFont typeface="Arial" charset="0"/>
              <a:buNone/>
            </a:pPr>
            <a:r>
              <a:rPr lang="ru-RU" sz="3000" b="1" smtClean="0">
                <a:solidFill>
                  <a:srgbClr val="7030A0"/>
                </a:solidFill>
              </a:rPr>
              <a:t>зависимости? К кому обратиться за помощью?</a:t>
            </a:r>
          </a:p>
          <a:p>
            <a:pPr eaLnBrk="1" hangingPunct="1">
              <a:buFont typeface="Wingdings" pitchFamily="2" charset="2"/>
              <a:buChar char="v"/>
            </a:pPr>
            <a:r>
              <a:rPr lang="ru-RU" sz="3000" b="1" smtClean="0">
                <a:solidFill>
                  <a:srgbClr val="002060"/>
                </a:solidFill>
              </a:rPr>
              <a:t>Какую профессию выбрать</a:t>
            </a:r>
          </a:p>
          <a:p>
            <a:pPr eaLnBrk="1" hangingPunct="1">
              <a:buFont typeface="Arial" charset="0"/>
              <a:buNone/>
            </a:pPr>
            <a:r>
              <a:rPr lang="ru-RU" sz="3000" b="1" smtClean="0">
                <a:solidFill>
                  <a:srgbClr val="002060"/>
                </a:solidFill>
              </a:rPr>
              <a:t>и кем стать в будущем?</a:t>
            </a:r>
          </a:p>
        </p:txBody>
      </p:sp>
      <p:pic>
        <p:nvPicPr>
          <p:cNvPr id="7171" name="Picture 3" descr="C:\Users\Галина\Desktop\поговорил бы кто со мной\teen-0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24525" y="4581525"/>
            <a:ext cx="2984500" cy="194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Заголовок 1"/>
          <p:cNvSpPr>
            <a:spLocks noGrp="1"/>
          </p:cNvSpPr>
          <p:nvPr>
            <p:ph type="title"/>
          </p:nvPr>
        </p:nvSpPr>
        <p:spPr>
          <a:xfrm>
            <a:off x="457200" y="333375"/>
            <a:ext cx="8229600" cy="1084263"/>
          </a:xfrm>
        </p:spPr>
        <p:txBody>
          <a:bodyPr/>
          <a:lstStyle/>
          <a:p>
            <a:pPr eaLnBrk="1" hangingPunct="1"/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  <a:latin typeface="Segoe Print" pitchFamily="2" charset="0"/>
              </a:rPr>
              <a:t>Опасаешься, что Тебя не поймут?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 algn="ctr" eaLnBrk="1" hangingPunct="1">
              <a:buNone/>
            </a:pPr>
            <a:r>
              <a:rPr lang="ru-RU" sz="4000" b="1" dirty="0" smtClean="0">
                <a:solidFill>
                  <a:srgbClr val="002060"/>
                </a:solidFill>
              </a:rPr>
              <a:t>Педагог-консультант на телефоне </a:t>
            </a:r>
            <a:r>
              <a:rPr lang="ru-RU" sz="4000" b="1" dirty="0">
                <a:solidFill>
                  <a:srgbClr val="002060"/>
                </a:solidFill>
              </a:rPr>
              <a:t>Д</a:t>
            </a:r>
            <a:r>
              <a:rPr lang="ru-RU" sz="4000" b="1" dirty="0" smtClean="0">
                <a:solidFill>
                  <a:srgbClr val="002060"/>
                </a:solidFill>
              </a:rPr>
              <a:t>оверия готов принять тебя таким, какой ты есть.</a:t>
            </a:r>
          </a:p>
        </p:txBody>
      </p:sp>
      <p:pic>
        <p:nvPicPr>
          <p:cNvPr id="2" name="Picture 2" descr="C:\Users\Галина\Desktop\поговорил бы кто со мной\doverie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283968" y="2132856"/>
            <a:ext cx="4247777" cy="3096493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Segoe Print" pitchFamily="2" charset="0"/>
              </a:rPr>
              <a:t>ЗВОНИ: МЫ УМЕЕТ ХРАНИТЬ СЕКРЕТЫ</a:t>
            </a:r>
            <a:endParaRPr lang="ru-RU" dirty="0">
              <a:latin typeface="Segoe Print" pitchFamily="2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0424" y="1417638"/>
            <a:ext cx="7283152" cy="5115209"/>
          </a:xfrm>
        </p:spPr>
      </p:pic>
      <p:sp>
        <p:nvSpPr>
          <p:cNvPr id="6" name="TextBox 5"/>
          <p:cNvSpPr txBox="1"/>
          <p:nvPr/>
        </p:nvSpPr>
        <p:spPr>
          <a:xfrm>
            <a:off x="3635896" y="5445224"/>
            <a:ext cx="266429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44-6-22</a:t>
            </a:r>
            <a:endParaRPr lang="ru-RU" sz="5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7713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Заголовок 1"/>
          <p:cNvSpPr>
            <a:spLocks noGrp="1"/>
          </p:cNvSpPr>
          <p:nvPr>
            <p:ph type="title"/>
          </p:nvPr>
        </p:nvSpPr>
        <p:spPr>
          <a:xfrm>
            <a:off x="457200" y="549275"/>
            <a:ext cx="8229600" cy="868363"/>
          </a:xfrm>
        </p:spPr>
        <p:txBody>
          <a:bodyPr/>
          <a:lstStyle/>
          <a:p>
            <a:pPr eaLnBrk="1" hangingPunct="1"/>
            <a:r>
              <a:rPr lang="ru-RU" sz="3200" b="1" dirty="0" smtClean="0">
                <a:solidFill>
                  <a:schemeClr val="accent4">
                    <a:lumMod val="50000"/>
                  </a:schemeClr>
                </a:solidFill>
                <a:latin typeface="Segoe Print" pitchFamily="2" charset="0"/>
              </a:rPr>
              <a:t>Как решиться набрать телефонный номер и рассказать о сокровенном постороннему человеку?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Char char="v"/>
            </a:pPr>
            <a:r>
              <a:rPr lang="ru-RU" b="1" dirty="0" smtClean="0">
                <a:solidFill>
                  <a:srgbClr val="002060"/>
                </a:solidFill>
              </a:rPr>
              <a:t>Услышав голос оператора поздоровайся.</a:t>
            </a:r>
          </a:p>
          <a:p>
            <a:pPr eaLnBrk="1" hangingPunct="1">
              <a:buFont typeface="Wingdings" pitchFamily="2" charset="2"/>
              <a:buChar char="v"/>
            </a:pPr>
            <a:r>
              <a:rPr lang="ru-RU" b="1" dirty="0" smtClean="0">
                <a:solidFill>
                  <a:srgbClr val="7030A0"/>
                </a:solidFill>
              </a:rPr>
              <a:t>Расскажи о том, что тебя беспокоит.</a:t>
            </a:r>
          </a:p>
          <a:p>
            <a:pPr eaLnBrk="1" hangingPunct="1">
              <a:buFont typeface="Wingdings" pitchFamily="2" charset="2"/>
              <a:buChar char="v"/>
            </a:pPr>
            <a:r>
              <a:rPr lang="ru-RU" b="1" dirty="0" smtClean="0">
                <a:solidFill>
                  <a:srgbClr val="002060"/>
                </a:solidFill>
              </a:rPr>
              <a:t>Можешь рассказать свою историю от лица друга(подруги).</a:t>
            </a:r>
          </a:p>
        </p:txBody>
      </p:sp>
      <p:pic>
        <p:nvPicPr>
          <p:cNvPr id="10244" name="Picture 2" descr="C:\Users\Галина\Desktop\поговорил бы кто со мной\1508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827088" y="1746250"/>
            <a:ext cx="3554412" cy="4562475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404813"/>
            <a:ext cx="4038600" cy="6119812"/>
          </a:xfrm>
        </p:spPr>
        <p:txBody>
          <a:bodyPr/>
          <a:lstStyle/>
          <a:p>
            <a:pPr eaLnBrk="1" hangingPunct="1">
              <a:buFont typeface="Wingdings" pitchFamily="2" charset="2"/>
              <a:buChar char="v"/>
            </a:pPr>
            <a:endParaRPr lang="ru-RU" sz="2400" b="1" dirty="0" smtClean="0">
              <a:solidFill>
                <a:srgbClr val="7030A0"/>
              </a:solidFill>
            </a:endParaRPr>
          </a:p>
          <a:p>
            <a:pPr eaLnBrk="1" hangingPunct="1">
              <a:buFont typeface="Wingdings" pitchFamily="2" charset="2"/>
              <a:buChar char="v"/>
            </a:pPr>
            <a:r>
              <a:rPr lang="ru-RU" sz="2400" b="1" dirty="0" smtClean="0">
                <a:solidFill>
                  <a:srgbClr val="7030A0"/>
                </a:solidFill>
                <a:latin typeface="+mj-lt"/>
              </a:rPr>
              <a:t>Телефон доверия не обещает своим абонентам мгновенного избавления от бед, хотя, когда кто-то разделяет с тобой ношу, она становится легче.</a:t>
            </a:r>
          </a:p>
          <a:p>
            <a:pPr eaLnBrk="1" hangingPunct="1">
              <a:buFont typeface="Wingdings" pitchFamily="2" charset="2"/>
              <a:buChar char="v"/>
            </a:pPr>
            <a:r>
              <a:rPr lang="ru-RU" sz="2400" b="1" dirty="0" smtClean="0">
                <a:solidFill>
                  <a:srgbClr val="002060"/>
                </a:solidFill>
                <a:latin typeface="+mj-lt"/>
              </a:rPr>
              <a:t>Обращаясь на Телефон доверия, ты научишься брать ответственность за свои действия и найдёшь выход из сложной ситуации</a:t>
            </a:r>
          </a:p>
        </p:txBody>
      </p:sp>
      <p:pic>
        <p:nvPicPr>
          <p:cNvPr id="11267" name="Picture 2" descr="C:\Users\Галина\Desktop\поговорил бы кто со мной\s5650_1283605685_1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87375" y="2205038"/>
            <a:ext cx="4103688" cy="2736850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287</TotalTime>
  <Words>394</Words>
  <Application>Microsoft Office PowerPoint</Application>
  <PresentationFormat>Экран (4:3)</PresentationFormat>
  <Paragraphs>56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3" baseType="lpstr">
      <vt:lpstr>Arial</vt:lpstr>
      <vt:lpstr>Arial Black</vt:lpstr>
      <vt:lpstr>Calibri</vt:lpstr>
      <vt:lpstr>Segoe Print</vt:lpstr>
      <vt:lpstr>Times New Roman</vt:lpstr>
      <vt:lpstr>Wingdings</vt:lpstr>
      <vt:lpstr>Тема Office</vt:lpstr>
      <vt:lpstr>Поговорил бы кто  со мной…</vt:lpstr>
      <vt:lpstr>Детский телефон доверия создан для того, чтобы:</vt:lpstr>
      <vt:lpstr>Принципы работы Детского телефона доверия:</vt:lpstr>
      <vt:lpstr>По каким вопросам можно обратиться к специалисту Детского телефона доверия?</vt:lpstr>
      <vt:lpstr>Презентация PowerPoint</vt:lpstr>
      <vt:lpstr>Опасаешься, что Тебя не поймут?</vt:lpstr>
      <vt:lpstr>ЗВОНИ: МЫ УМЕЕТ ХРАНИТЬ СЕКРЕТЫ</vt:lpstr>
      <vt:lpstr>Как решиться набрать телефонный номер и рассказать о сокровенном постороннему человеку?</vt:lpstr>
      <vt:lpstr>Презентация PowerPoint</vt:lpstr>
      <vt:lpstr>«Телефон доверия»</vt:lpstr>
      <vt:lpstr>Телефон доверия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Шаблон презентации</dc:title>
  <dc:creator>Катенок</dc:creator>
  <cp:lastModifiedBy>Надежда</cp:lastModifiedBy>
  <cp:revision>27</cp:revision>
  <cp:lastPrinted>2016-05-05T04:03:42Z</cp:lastPrinted>
  <dcterms:created xsi:type="dcterms:W3CDTF">2012-12-02T16:48:00Z</dcterms:created>
  <dcterms:modified xsi:type="dcterms:W3CDTF">2016-05-06T08:04:39Z</dcterms:modified>
</cp:coreProperties>
</file>