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68" r:id="rId6"/>
    <p:sldId id="259" r:id="rId7"/>
    <p:sldId id="266" r:id="rId8"/>
    <p:sldId id="260" r:id="rId9"/>
    <p:sldId id="264" r:id="rId10"/>
    <p:sldId id="261" r:id="rId11"/>
    <p:sldId id="271" r:id="rId12"/>
    <p:sldId id="267" r:id="rId13"/>
    <p:sldId id="262" r:id="rId14"/>
    <p:sldId id="26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xternat.foxford.ru/polezno-znat/organizaciya-nadomnogo-obucheniya-dlya-shkolnik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96752"/>
            <a:ext cx="8171248" cy="367240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Дети с ограниченными возможностями здоровья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548680"/>
            <a:ext cx="4536504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1400" b="1" dirty="0" smtClean="0">
                <a:ln/>
                <a:solidFill>
                  <a:schemeClr val="accent3"/>
                </a:solidFill>
              </a:rPr>
              <a:t>Муниципальное автономное общеобразовательное учреждение «МАОУ СОШ №5»</a:t>
            </a:r>
            <a:endParaRPr lang="ru-RU" sz="1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7864" y="515719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Педагог-психолог : И.Л. </a:t>
            </a:r>
            <a:r>
              <a:rPr lang="ru-RU" dirty="0" err="1" smtClean="0"/>
              <a:t>Аржанникова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67000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У детей часто нарушена устная речь </a:t>
            </a:r>
          </a:p>
          <a:p>
            <a:r>
              <a:rPr lang="ru-RU" dirty="0" smtClean="0"/>
              <a:t>Нарушена письменная речь </a:t>
            </a:r>
          </a:p>
          <a:p>
            <a:r>
              <a:rPr lang="ru-RU" dirty="0" smtClean="0"/>
              <a:t>Недоразвита аналитико-синтетическая функция высшей нервной деятельности </a:t>
            </a:r>
          </a:p>
          <a:p>
            <a:r>
              <a:rPr lang="ru-RU" dirty="0" smtClean="0"/>
              <a:t>С трудом овладевают навыками счета</a:t>
            </a:r>
          </a:p>
          <a:p>
            <a:r>
              <a:rPr lang="ru-RU" dirty="0" smtClean="0"/>
              <a:t>Нарушена общая и мелкая моторика. </a:t>
            </a:r>
          </a:p>
          <a:p>
            <a:r>
              <a:rPr lang="ru-RU" dirty="0" smtClean="0"/>
              <a:t>Не способны к анализу и обобщению</a:t>
            </a:r>
          </a:p>
          <a:p>
            <a:r>
              <a:rPr lang="ru-RU" dirty="0" smtClean="0"/>
              <a:t>Обладают выраженной внушаемостью </a:t>
            </a:r>
          </a:p>
          <a:p>
            <a:r>
              <a:rPr lang="ru-RU" dirty="0" smtClean="0"/>
              <a:t>Может встречаться распущенное поведение, в частности сексуальное. </a:t>
            </a:r>
          </a:p>
          <a:p>
            <a:r>
              <a:rPr lang="ru-RU" dirty="0" smtClean="0"/>
              <a:t>Дети данной категории при специальном обучении могут овладеть некоторыми элементарными специальностями. Могут освоить навыки самообслуживания и жить самостоятельно, но под чутким руководством. Сниженный интеллект этих детей и нарушенная эмоционально-волевая сфера не позволяют им овладеть программой общеобразовательной массовой школы.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66349"/>
            <a:ext cx="8183880" cy="7189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Дебильность- самая легкая степень умственной отсталости.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2"/>
                </a:solidFill>
              </a:rPr>
              <a:t>Типичные затруднения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/>
                </a:solidFill>
              </a:rPr>
              <a:t>(общие проблемы) у детей с ОВЗ</a:t>
            </a:r>
          </a:p>
          <a:p>
            <a:r>
              <a:rPr lang="ru-RU" dirty="0" smtClean="0"/>
              <a:t>1 Отсутствует мотивация к познавательной деятельности.</a:t>
            </a:r>
          </a:p>
          <a:p>
            <a:r>
              <a:rPr lang="ru-RU" dirty="0" smtClean="0"/>
              <a:t>2 Темп выполнения заданий очень низкий.</a:t>
            </a:r>
          </a:p>
          <a:p>
            <a:r>
              <a:rPr lang="ru-RU" dirty="0" smtClean="0"/>
              <a:t>3 Нуждается в постоянной помощи взрослого.</a:t>
            </a:r>
          </a:p>
          <a:p>
            <a:r>
              <a:rPr lang="ru-RU" dirty="0" smtClean="0"/>
              <a:t>4 Низкий уровень свойств внимания</a:t>
            </a:r>
          </a:p>
          <a:p>
            <a:r>
              <a:rPr lang="ru-RU" dirty="0" smtClean="0"/>
              <a:t>(устойчивость, концентрация, переключение).</a:t>
            </a:r>
          </a:p>
          <a:p>
            <a:r>
              <a:rPr lang="ru-RU" dirty="0" smtClean="0"/>
              <a:t>5 Низкий уровень развития речи, мышления.</a:t>
            </a:r>
          </a:p>
          <a:p>
            <a:r>
              <a:rPr lang="ru-RU" dirty="0" smtClean="0"/>
              <a:t>6 Трудности в понимании инструкций.</a:t>
            </a:r>
          </a:p>
          <a:p>
            <a:r>
              <a:rPr lang="ru-RU" dirty="0" smtClean="0"/>
              <a:t>7 Инфантилизм.</a:t>
            </a:r>
          </a:p>
          <a:p>
            <a:r>
              <a:rPr lang="ru-RU" dirty="0" smtClean="0"/>
              <a:t>8 Нарушение координации движений.</a:t>
            </a:r>
          </a:p>
          <a:p>
            <a:r>
              <a:rPr lang="ru-RU" dirty="0" smtClean="0"/>
              <a:t>9 Низкая самооценка.</a:t>
            </a:r>
          </a:p>
          <a:p>
            <a:r>
              <a:rPr lang="ru-RU" dirty="0" smtClean="0"/>
              <a:t>10 Повышенная тревожность.</a:t>
            </a:r>
          </a:p>
          <a:p>
            <a:r>
              <a:rPr lang="ru-RU" dirty="0" smtClean="0"/>
              <a:t>11 Высокий уровень </a:t>
            </a:r>
            <a:r>
              <a:rPr lang="ru-RU" dirty="0" err="1" smtClean="0"/>
              <a:t>психомышечного</a:t>
            </a:r>
            <a:r>
              <a:rPr lang="ru-RU" dirty="0" smtClean="0"/>
              <a:t> напряжения.</a:t>
            </a:r>
          </a:p>
          <a:p>
            <a:r>
              <a:rPr lang="ru-RU" dirty="0" smtClean="0"/>
              <a:t>12 Низкий уровень развития мелкой и крупной моторики.</a:t>
            </a:r>
          </a:p>
          <a:p>
            <a:r>
              <a:rPr lang="ru-RU" dirty="0" smtClean="0"/>
              <a:t>13 Повышенная утомляемость или возбудимость.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2"/>
                </a:solidFill>
              </a:rPr>
              <a:t>Дети с нарушением опорно-двигательного аппарата </a:t>
            </a:r>
          </a:p>
          <a:p>
            <a:pPr algn="ctr"/>
            <a:endParaRPr lang="ru-RU" b="1" dirty="0" smtClean="0">
              <a:solidFill>
                <a:schemeClr val="accent2"/>
              </a:solidFill>
            </a:endParaRPr>
          </a:p>
          <a:p>
            <a:endParaRPr lang="ru-RU" dirty="0" smtClean="0"/>
          </a:p>
          <a:p>
            <a:r>
              <a:rPr lang="ru-RU" dirty="0" smtClean="0"/>
              <a:t>Дети с ДЦП, врожденными и приобретенными </a:t>
            </a:r>
            <a:r>
              <a:rPr lang="ru-RU" dirty="0" err="1" smtClean="0"/>
              <a:t>деформацями</a:t>
            </a:r>
            <a:r>
              <a:rPr lang="ru-RU" dirty="0" smtClean="0"/>
              <a:t> ОПА, вялыми параличами верхних и нижних конечностей, парезами нижних и верхних конечностей. </a:t>
            </a:r>
          </a:p>
          <a:p>
            <a:endParaRPr lang="ru-RU" dirty="0" smtClean="0"/>
          </a:p>
          <a:p>
            <a:r>
              <a:rPr lang="ru-RU" dirty="0" smtClean="0"/>
              <a:t>Недостаточность движений мешает им воспринимать действительность зрением и </a:t>
            </a:r>
            <a:r>
              <a:rPr lang="ru-RU" dirty="0" err="1" smtClean="0"/>
              <a:t>кинестетикой</a:t>
            </a:r>
            <a:r>
              <a:rPr lang="ru-RU" dirty="0" smtClean="0"/>
              <a:t>. У них более развито вербальное мышление по сравнению с наглядно-действенным. </a:t>
            </a:r>
          </a:p>
          <a:p>
            <a:endParaRPr lang="ru-RU" dirty="0" smtClean="0"/>
          </a:p>
          <a:p>
            <a:r>
              <a:rPr lang="ru-RU" dirty="0" smtClean="0"/>
              <a:t>Отстает система формирования понятий и абстракций. Часто бывают проблемы со слухом, ведущие к снижению слуховой памяти и слухового внимания. </a:t>
            </a:r>
          </a:p>
          <a:p>
            <a:endParaRPr lang="ru-RU" dirty="0" smtClean="0"/>
          </a:p>
          <a:p>
            <a:r>
              <a:rPr lang="ru-RU" dirty="0" smtClean="0"/>
              <a:t>Таким детям полезно совмещать обучение с посильной трудовой </a:t>
            </a:r>
            <a:r>
              <a:rPr lang="ru-RU" dirty="0" err="1" smtClean="0"/>
              <a:t>деятельностью.Она</a:t>
            </a:r>
            <a:r>
              <a:rPr lang="ru-RU" dirty="0" smtClean="0"/>
              <a:t> учит переключать внимание, снижает вялость, дает чувство значимости.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670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Дети с комплексными нарушениями психофизического развития</a:t>
            </a: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		 Комплексные нарушения представляют собой не просто сочетание (сумму) двух и более дефектов развития; они являются качественно своеобразными и имеют особую структуру, отличную от составляющих его аномалий.</a:t>
            </a:r>
          </a:p>
          <a:p>
            <a:pPr>
              <a:buNone/>
            </a:pPr>
            <a:r>
              <a:rPr lang="ru-RU" dirty="0" smtClean="0"/>
              <a:t>		 Категорию детей со сложными дефектами составляют: </a:t>
            </a:r>
          </a:p>
          <a:p>
            <a:pPr>
              <a:buNone/>
            </a:pPr>
            <a:r>
              <a:rPr lang="ru-RU" dirty="0" smtClean="0"/>
              <a:t>	-Дети с умственной отсталостью, отягощенной нарушениями слуха; </a:t>
            </a:r>
          </a:p>
          <a:p>
            <a:pPr>
              <a:buNone/>
            </a:pPr>
            <a:r>
              <a:rPr lang="ru-RU" dirty="0" smtClean="0"/>
              <a:t>	-Дети с умственной отсталостью, осложненной нарушениями зрения;</a:t>
            </a:r>
          </a:p>
          <a:p>
            <a:pPr>
              <a:buNone/>
            </a:pPr>
            <a:r>
              <a:rPr lang="ru-RU" dirty="0" smtClean="0"/>
              <a:t>  - Дети глухие слабовидящие;</a:t>
            </a:r>
          </a:p>
          <a:p>
            <a:pPr>
              <a:buNone/>
            </a:pPr>
            <a:r>
              <a:rPr lang="ru-RU" dirty="0" smtClean="0"/>
              <a:t>  - Слепоглухонемые дети; </a:t>
            </a:r>
          </a:p>
          <a:p>
            <a:pPr>
              <a:buNone/>
            </a:pPr>
            <a:r>
              <a:rPr lang="ru-RU" dirty="0" smtClean="0"/>
              <a:t>  - Дети с задержкой психического развития, которая сочетается с дефектами зрения или слуха;</a:t>
            </a:r>
          </a:p>
          <a:p>
            <a:pPr>
              <a:buNone/>
            </a:pPr>
            <a:r>
              <a:rPr lang="ru-RU" dirty="0" smtClean="0"/>
              <a:t>  - Глухие дети с нарушениями соматического характера (врожденные пороки сердца, заболевания почек, печени, желудочно-кишечного тракта).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О</a:t>
            </a:r>
            <a:r>
              <a:rPr lang="ru-RU" b="1" dirty="0" smtClean="0">
                <a:solidFill>
                  <a:srgbClr val="FF0000"/>
                </a:solidFill>
              </a:rPr>
              <a:t>бучение  детей с ОВЗ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Для таких учеников действуют специальные образовательные стандарты:</a:t>
            </a:r>
          </a:p>
          <a:p>
            <a:endParaRPr lang="ru-RU" dirty="0" smtClean="0"/>
          </a:p>
          <a:p>
            <a:pPr lvl="0"/>
            <a:r>
              <a:rPr lang="ru-RU" dirty="0"/>
              <a:t>Адаптированные образовательные программы (АОП). Пишутся на один год для конкретного ребёнка с ОВЗ</a:t>
            </a:r>
            <a:r>
              <a:rPr lang="ru-RU" dirty="0" smtClean="0"/>
              <a:t>.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Адаптированная основная общеобразовательная программа (АООП). Пишется на уровень образования, например, начальное звено</a:t>
            </a:r>
            <a:r>
              <a:rPr lang="ru-RU" dirty="0" smtClean="0"/>
              <a:t>.</a:t>
            </a:r>
          </a:p>
          <a:p>
            <a:pPr marL="0" lvl="0" indent="0">
              <a:buNone/>
            </a:pPr>
            <a:endParaRPr lang="ru-RU" dirty="0"/>
          </a:p>
          <a:p>
            <a:pPr lvl="0"/>
            <a:r>
              <a:rPr lang="ru-RU" dirty="0"/>
              <a:t>Индивидуальный учебный план (ИУП). Разрабатывается с учётом образовательных потребностей конкретного ребёнка. В основном применяется при </a:t>
            </a:r>
            <a:r>
              <a:rPr lang="ru-RU" dirty="0">
                <a:hlinkClick r:id="rId2"/>
              </a:rPr>
              <a:t>надомном обучении</a:t>
            </a:r>
            <a:r>
              <a:rPr lang="ru-RU" dirty="0"/>
              <a:t>. </a:t>
            </a:r>
            <a:endParaRPr lang="ru-RU" dirty="0" smtClean="0"/>
          </a:p>
          <a:p>
            <a:pPr lvl="0"/>
            <a:r>
              <a:rPr lang="ru-RU" dirty="0"/>
              <a:t>Специальная индивидуальная программа развития (СИПР). 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528" y="530352"/>
            <a:ext cx="8640960" cy="577896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Условия формирования и реализации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адаптированных общеобразовательных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программ. Нормативное обоснование.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Закон «Об образовании в Российской Федерации» от 29.12.2012 г. № 273 ст. 2 п.16:</a:t>
            </a:r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«Обучающийся с ограниченными возможностями здоровья — физическое лицо, имеющее недостатки в физическом и (или) психологическом развитии, подтвержденные </a:t>
            </a:r>
            <a:r>
              <a:rPr lang="ru-RU" dirty="0" err="1" smtClean="0"/>
              <a:t>психолого-медикопедагогической</a:t>
            </a:r>
            <a:r>
              <a:rPr lang="ru-RU" dirty="0" smtClean="0"/>
              <a:t> комиссией и препятствующие получению образования без создания специальных условий».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Дети с ОВЗ- дети в возрасте до 16 лет включительно с отклонениями в физическом и (или) умственном развитии, имеющие ограничения жизнедеятельности обусловленное врожденными, наследственными, приобретенными заболеваниями и последствиями травм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/>
          </a:bodyPr>
          <a:lstStyle/>
          <a:p>
            <a:pPr algn="ctr"/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Причины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Эндогенные причины (внутреннего происхождения) унаследованные генетические аномалии и т.п.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Экзогенные (внешние причины) воспалительные заболевания, интоксикации, ушибы головного мозга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183880" cy="5472608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Правовой статус обучающихся лиц с ОВЗ</a:t>
            </a:r>
          </a:p>
          <a:p>
            <a:r>
              <a:rPr lang="ru-RU" dirty="0" smtClean="0"/>
              <a:t>1. К обучающимся с ОВЗ с задержкой психического развития и различными формами умственной отсталости запрещено применять меры дисциплинарного взыскания.</a:t>
            </a:r>
          </a:p>
          <a:p>
            <a:r>
              <a:rPr lang="ru-RU" dirty="0" smtClean="0"/>
              <a:t>2. Педагогические работники обязаны учитывать особенности психофизического развития обучающихся и состояние их здоровья, соблюдать специальные условия, необходимые для получения образования лицами с ОВЗ, взаимодействовать по этому вопросу с медицинскими организациями.</a:t>
            </a:r>
          </a:p>
          <a:p>
            <a:r>
              <a:rPr lang="ru-RU" dirty="0" smtClean="0"/>
              <a:t>3. Особенности организации образовательной деятельности для обучающихся с ОВЗ определяются уполномоченными органами власти (Министерство просвещения РФ совместно с Минтрудом РФ).</a:t>
            </a:r>
          </a:p>
          <a:p>
            <a:r>
              <a:rPr lang="ru-RU" dirty="0" smtClean="0"/>
              <a:t>4. Обучающиеся с ОВЗ, проживающие в образовательной организации, находятся на полном государственном обеспечении. Не проживающие в такой организации обеспечиваются бесплатным двухразовым питанием.</a:t>
            </a:r>
          </a:p>
          <a:p>
            <a:r>
              <a:rPr lang="ru-RU" dirty="0" smtClean="0"/>
              <a:t>5. Органы исполнительной власти субъектов РФ обеспечивают получение </a:t>
            </a:r>
            <a:r>
              <a:rPr lang="ru-RU" dirty="0" err="1" smtClean="0"/>
              <a:t>профобучения</a:t>
            </a:r>
            <a:r>
              <a:rPr lang="ru-RU" dirty="0" smtClean="0"/>
              <a:t> обучающимися с ОВЗ (с различными формами умственной отсталости), не имеющим школьного образования.</a:t>
            </a:r>
          </a:p>
          <a:p>
            <a:r>
              <a:rPr lang="ru-RU" dirty="0" smtClean="0"/>
              <a:t>6. При получении образования обучающимся с ОВЗ бесплатно предоставляются специальные учебники и учебные пособия, иная учебная литература, а также услуги </a:t>
            </a:r>
            <a:r>
              <a:rPr lang="ru-RU" dirty="0" err="1" smtClean="0"/>
              <a:t>сурдопереводчиков</a:t>
            </a:r>
            <a:r>
              <a:rPr lang="ru-RU" dirty="0" smtClean="0"/>
              <a:t> и </a:t>
            </a:r>
            <a:r>
              <a:rPr lang="ru-RU" dirty="0" err="1" smtClean="0"/>
              <a:t>тифлосурдопереводчиков</a:t>
            </a:r>
            <a:r>
              <a:rPr lang="ru-RU" dirty="0" smtClean="0"/>
              <a:t> (мера является расходным обязательством субъекта РФ).</a:t>
            </a:r>
          </a:p>
          <a:p>
            <a:r>
              <a:rPr lang="ru-RU" dirty="0" smtClean="0"/>
              <a:t>7. Государство обеспечивает подготовку педагогических работников, владеющих специальными педагогическими подходами и методами обучения и воспитания обучающихся с ОВЗ, и содействует привлечению таких работников в организации, осуществляющие образовательную деятельность.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6632"/>
            <a:ext cx="8892480" cy="648072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b="1" dirty="0" smtClean="0"/>
              <a:t>Классификация детей с ОВЗ </a:t>
            </a:r>
          </a:p>
          <a:p>
            <a:pPr algn="ctr">
              <a:buNone/>
            </a:pPr>
            <a:r>
              <a:rPr lang="ru-RU" sz="1500" b="1" dirty="0" smtClean="0"/>
              <a:t>(по классификации В.А. Лапшина и Б.П. </a:t>
            </a:r>
            <a:r>
              <a:rPr lang="ru-RU" sz="1500" b="1" dirty="0" err="1" smtClean="0"/>
              <a:t>Пузанова</a:t>
            </a:r>
            <a:r>
              <a:rPr lang="ru-RU" sz="1500" b="1" dirty="0" smtClean="0"/>
              <a:t>)</a:t>
            </a:r>
          </a:p>
          <a:p>
            <a:pPr algn="ctr"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  	  </a:t>
            </a:r>
            <a:r>
              <a:rPr lang="ru-RU" sz="1800" b="1" dirty="0" smtClean="0">
                <a:solidFill>
                  <a:schemeClr val="accent3"/>
                </a:solidFill>
              </a:rPr>
              <a:t>Дети с нарушением слуха (глухие, слабослышащие, позднооглохшие). </a:t>
            </a:r>
          </a:p>
          <a:p>
            <a:pPr>
              <a:buNone/>
            </a:pPr>
            <a:r>
              <a:rPr lang="ru-RU" sz="1800" b="1" dirty="0">
                <a:solidFill>
                  <a:schemeClr val="accent3"/>
                </a:solidFill>
              </a:rPr>
              <a:t>	</a:t>
            </a:r>
            <a:r>
              <a:rPr lang="ru-RU" sz="1800" b="1" dirty="0" smtClean="0">
                <a:solidFill>
                  <a:schemeClr val="accent4"/>
                </a:solidFill>
              </a:rPr>
              <a:t>Дети с нарушениями зрения (слепые, слабовидящие). 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/>
                </a:solidFill>
              </a:rPr>
              <a:t> 	Дети с нарушениями речи (логопаты).</a:t>
            </a:r>
          </a:p>
          <a:p>
            <a:pPr>
              <a:buNone/>
            </a:pPr>
            <a:r>
              <a:rPr lang="ru-RU" sz="1800" dirty="0" smtClean="0"/>
              <a:t> </a:t>
            </a:r>
            <a:r>
              <a:rPr lang="ru-RU" sz="1800" b="1" dirty="0">
                <a:solidFill>
                  <a:schemeClr val="accent5"/>
                </a:solidFill>
              </a:rPr>
              <a:t>	</a:t>
            </a:r>
            <a:r>
              <a:rPr lang="ru-RU" sz="1800" b="1" dirty="0" smtClean="0">
                <a:solidFill>
                  <a:schemeClr val="accent5"/>
                </a:solidFill>
              </a:rPr>
              <a:t>Дети с нарушениями опорно-двигательного аппарата. </a:t>
            </a:r>
          </a:p>
          <a:p>
            <a:pPr>
              <a:buNone/>
            </a:pPr>
            <a:r>
              <a:rPr lang="ru-RU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Дети с задержкой психического развития. </a:t>
            </a:r>
          </a:p>
          <a:p>
            <a:pPr>
              <a:buNone/>
            </a:pPr>
            <a:r>
              <a:rPr lang="ru-RU" sz="18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	</a:t>
            </a:r>
            <a:r>
              <a:rPr lang="ru-RU" sz="1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Дети с нарушениями поведения и общения.</a:t>
            </a:r>
            <a:r>
              <a:rPr lang="ru-RU" sz="1800" dirty="0" smtClean="0"/>
              <a:t> </a:t>
            </a:r>
          </a:p>
          <a:p>
            <a:pPr>
              <a:buNone/>
            </a:pPr>
            <a:r>
              <a:rPr lang="ru-RU" sz="1800" b="1" dirty="0"/>
              <a:t>	</a:t>
            </a:r>
            <a:r>
              <a:rPr lang="ru-RU" sz="1800" b="1" dirty="0" smtClean="0"/>
              <a:t> Дети с умственной отсталостью. </a:t>
            </a:r>
          </a:p>
          <a:p>
            <a:pPr>
              <a:buNone/>
            </a:pPr>
            <a:r>
              <a:rPr lang="ru-RU" sz="1800" dirty="0"/>
              <a:t>	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Дети с комплексными нарушениями психофизического развития, с так называемыми сложными дефектами (слепоглухонемые, глухие или слепые дети с умственной отсталостью).</a:t>
            </a:r>
            <a:endParaRPr lang="ru-RU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Характерные особенности детей с ЗПР</a:t>
            </a:r>
          </a:p>
          <a:p>
            <a:endParaRPr lang="ru-RU" dirty="0"/>
          </a:p>
          <a:p>
            <a:r>
              <a:rPr lang="ru-RU" dirty="0" smtClean="0"/>
              <a:t>Отставание </a:t>
            </a:r>
            <a:r>
              <a:rPr lang="ru-RU" dirty="0"/>
              <a:t>в психическом развитии во всех сферах психической деятельности к началу школьного  возраста</a:t>
            </a:r>
          </a:p>
          <a:p>
            <a:r>
              <a:rPr lang="ru-RU" dirty="0"/>
              <a:t>Замедленная скорость приема и переработки сенсорной информации</a:t>
            </a:r>
          </a:p>
          <a:p>
            <a:r>
              <a:rPr lang="ru-RU" dirty="0"/>
              <a:t>Недостаточная сформированность умственных </a:t>
            </a:r>
            <a:r>
              <a:rPr lang="ru-RU" dirty="0" smtClean="0"/>
              <a:t>операций</a:t>
            </a:r>
          </a:p>
          <a:p>
            <a:r>
              <a:rPr lang="ru-RU" dirty="0" smtClean="0"/>
              <a:t>Низкая </a:t>
            </a:r>
            <a:r>
              <a:rPr lang="ru-RU" dirty="0"/>
              <a:t>познавательная активность, слабость познавательных </a:t>
            </a:r>
            <a:r>
              <a:rPr lang="ru-RU" dirty="0" smtClean="0"/>
              <a:t>интересов</a:t>
            </a:r>
          </a:p>
          <a:p>
            <a:r>
              <a:rPr lang="ru-RU" dirty="0" smtClean="0"/>
              <a:t>Низкая работоспособность</a:t>
            </a:r>
            <a:endParaRPr lang="ru-RU" dirty="0"/>
          </a:p>
          <a:p>
            <a:r>
              <a:rPr lang="ru-RU" dirty="0"/>
              <a:t>Ограниченность, отрывочность знаний и представлений об окружающих</a:t>
            </a:r>
          </a:p>
          <a:p>
            <a:r>
              <a:rPr lang="ru-RU" dirty="0"/>
              <a:t>Ограниченность в речевом развитии:</a:t>
            </a:r>
          </a:p>
          <a:p>
            <a:pPr>
              <a:buNone/>
            </a:pPr>
            <a:r>
              <a:rPr lang="ru-RU" dirty="0"/>
              <a:t>Недостатки произношения, </a:t>
            </a:r>
            <a:r>
              <a:rPr lang="ru-RU" dirty="0" err="1"/>
              <a:t>аграмматизмы</a:t>
            </a:r>
            <a:r>
              <a:rPr lang="ru-RU" dirty="0"/>
              <a:t>, ограниченность </a:t>
            </a:r>
            <a:r>
              <a:rPr lang="ru-RU" dirty="0" smtClean="0"/>
              <a:t>словаря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19268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Дети с ЗПР  имеет множество различных предпосылок, причин и следствий (биологические, социальные) </a:t>
            </a:r>
          </a:p>
          <a:p>
            <a:r>
              <a:rPr lang="ru-RU" dirty="0" smtClean="0"/>
              <a:t>4 основных типа ЗПР: </a:t>
            </a:r>
          </a:p>
          <a:p>
            <a:r>
              <a:rPr lang="ru-RU" dirty="0" smtClean="0"/>
              <a:t>1.Задержка психического развития конституционного генеза (наследственно обусловленный психический и психофизический инфантилизм); </a:t>
            </a:r>
          </a:p>
          <a:p>
            <a:r>
              <a:rPr lang="ru-RU" dirty="0" smtClean="0"/>
              <a:t>2.Задержка психического развития соматогенного генеза (обусловлена инфекционными, соматическими заболеваниями ребенка или хроническими заболеваниями матери); </a:t>
            </a:r>
          </a:p>
          <a:p>
            <a:r>
              <a:rPr lang="ru-RU" dirty="0" smtClean="0"/>
              <a:t>3. Задержка психического развития психогенного генеза (обусловлена неблагоприятными условиями воспитания, частыми психотравмирующими ситуациями в жизни ребенка); </a:t>
            </a:r>
          </a:p>
          <a:p>
            <a:r>
              <a:rPr lang="ru-RU" dirty="0" smtClean="0"/>
              <a:t>4. Задержка психического развития церебрально-органического генеза (при этом типе сочетаются признаки незрелости нервной системы ребенка и признаки парциального нарушения ряда психических функций).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2"/>
                </a:solidFill>
              </a:rPr>
              <a:t>Дети с задержкой психического развития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/>
                </a:solidFill>
              </a:rPr>
              <a:t>нуждаются:</a:t>
            </a:r>
          </a:p>
          <a:p>
            <a:r>
              <a:rPr lang="ru-RU" dirty="0" smtClean="0"/>
              <a:t>В большем количестве помощи при усвоении нового.</a:t>
            </a:r>
          </a:p>
          <a:p>
            <a:r>
              <a:rPr lang="ru-RU" dirty="0" smtClean="0"/>
              <a:t>В значительном числе повторов и возможности</a:t>
            </a:r>
          </a:p>
          <a:p>
            <a:r>
              <a:rPr lang="ru-RU" dirty="0" smtClean="0"/>
              <a:t>практического использования новых знаний.</a:t>
            </a:r>
          </a:p>
          <a:p>
            <a:r>
              <a:rPr lang="ru-RU" dirty="0" smtClean="0"/>
              <a:t>В систематическом контроле взрослым качества их использования.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268</TotalTime>
  <Words>757</Words>
  <Application>Microsoft Office PowerPoint</Application>
  <PresentationFormat>Экран (4:3)</PresentationFormat>
  <Paragraphs>121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Verdana</vt:lpstr>
      <vt:lpstr>Wingdings 2</vt:lpstr>
      <vt:lpstr>Аспект</vt:lpstr>
      <vt:lpstr>Дети с ограниченными возможностями здоровья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Дебильность- самая легкая степень умственной отсталости.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Саша</dc:creator>
  <cp:lastModifiedBy>5</cp:lastModifiedBy>
  <cp:revision>17</cp:revision>
  <dcterms:created xsi:type="dcterms:W3CDTF">2021-09-26T14:23:25Z</dcterms:created>
  <dcterms:modified xsi:type="dcterms:W3CDTF">2024-03-11T11:06:25Z</dcterms:modified>
</cp:coreProperties>
</file>